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3"/>
  </p:sldMasterIdLst>
  <p:notesMasterIdLst>
    <p:notesMasterId r:id="rId5"/>
  </p:notesMasterIdLst>
  <p:sldIdLst>
    <p:sldId id="256" r:id="rId4"/>
    <p:sldId id="301" r:id="rId6"/>
    <p:sldId id="302" r:id="rId7"/>
    <p:sldId id="258" r:id="rId8"/>
    <p:sldId id="257" r:id="rId9"/>
    <p:sldId id="266" r:id="rId10"/>
    <p:sldId id="269" r:id="rId11"/>
    <p:sldId id="270" r:id="rId12"/>
    <p:sldId id="271" r:id="rId13"/>
    <p:sldId id="264" r:id="rId14"/>
    <p:sldId id="276" r:id="rId15"/>
    <p:sldId id="261" r:id="rId16"/>
    <p:sldId id="287" r:id="rId17"/>
    <p:sldId id="292" r:id="rId18"/>
    <p:sldId id="293" r:id="rId19"/>
    <p:sldId id="294" r:id="rId20"/>
    <p:sldId id="298" r:id="rId21"/>
    <p:sldId id="300" r:id="rId22"/>
    <p:sldId id="299" r:id="rId23"/>
    <p:sldId id="295" r:id="rId24"/>
    <p:sldId id="296" r:id="rId25"/>
    <p:sldId id="297" r:id="rId26"/>
    <p:sldId id="263" r:id="rId27"/>
    <p:sldId id="262" r:id="rId28"/>
    <p:sldId id="259" r:id="rId29"/>
    <p:sldId id="260" r:id="rId30"/>
    <p:sldId id="265" r:id="rId31"/>
    <p:sldId id="274" r:id="rId32"/>
    <p:sldId id="335" r:id="rId33"/>
    <p:sldId id="332" r:id="rId34"/>
    <p:sldId id="333" r:id="rId35"/>
  </p:sldIdLst>
  <p:sldSz cx="14630400" cy="8229600"/>
  <p:notesSz cx="8229600" cy="14630400"/>
  <p:embeddedFontLst>
    <p:embeddedFont>
      <p:font typeface="Merriweather" panose="00000500000000000000" pitchFamily="34" charset="-122"/>
      <p:regular r:id="rId39"/>
    </p:embeddedFont>
    <p:embeddedFont>
      <p:font typeface="Source Sans Pro Bold" panose="020B0703030403020204" pitchFamily="34" charset="0"/>
      <p:bold r:id="rId40"/>
    </p:embeddedFont>
    <p:embeddedFont>
      <p:font typeface="Source Sans Pro Bold" panose="020B0703030403020204" pitchFamily="34" charset="-122"/>
      <p:bold r:id="rId41"/>
    </p:embeddedFont>
    <p:embeddedFont>
      <p:font typeface="Source Sans Pro Bold" panose="020B0703030403020204" pitchFamily="34" charset="-120"/>
      <p:bold r:id="rId42"/>
    </p:embeddedFont>
    <p:embeddedFont>
      <p:font typeface="Merriweather" panose="00000500000000000000" pitchFamily="34" charset="-120"/>
      <p:regular r:id="rId43"/>
    </p:embeddedFont>
    <p:embeddedFont>
      <p:font typeface="Merriweather" panose="00000500000000000000" pitchFamily="34" charset="0"/>
      <p:regular r:id="rId44"/>
    </p:embeddedFont>
    <p:embeddedFont>
      <p:font typeface="Calibri" panose="020F0502020204030204" charset="0"/>
      <p:regular r:id="rId45"/>
      <p:bold r:id="rId46"/>
      <p:italic r:id="rId47"/>
      <p:boldItalic r:id="rId48"/>
    </p:embeddedFont>
    <p:embeddedFont>
      <p:font typeface="Calibri Light" panose="020F0302020204030204" charset="0"/>
      <p:regular r:id="rId49"/>
      <p:italic r:id="rId5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71F"/>
    <a:srgbClr val="0916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0" Type="http://schemas.openxmlformats.org/officeDocument/2006/relationships/font" Target="fonts/font12.fntdata"/><Relationship Id="rId5" Type="http://schemas.openxmlformats.org/officeDocument/2006/relationships/notesMaster" Target="notesMasters/notesMaster1.xml"/><Relationship Id="rId49" Type="http://schemas.openxmlformats.org/officeDocument/2006/relationships/font" Target="fonts/font11.fntdata"/><Relationship Id="rId48" Type="http://schemas.openxmlformats.org/officeDocument/2006/relationships/font" Target="fonts/font10.fntdata"/><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F8359395-37C7-438A-A25E-4A2C1364C5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B7789E-114A-4C9A-9C5D-6AF72E1CEA9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4.xml"/><Relationship Id="rId6"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6.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5.xml"/><Relationship Id="rId2" Type="http://schemas.openxmlformats.org/officeDocument/2006/relationships/tags" Target="../tags/tag3.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tags" Target="../tags/tag5.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xml"/><Relationship Id="rId2" Type="http://schemas.openxmlformats.org/officeDocument/2006/relationships/tags" Target="../tags/tag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3798" y="2556867"/>
            <a:ext cx="7416403" cy="2313861"/>
          </a:xfrm>
          <a:prstGeom prst="rect">
            <a:avLst/>
          </a:prstGeom>
          <a:noFill/>
        </p:spPr>
        <p:txBody>
          <a:bodyPr wrap="square" lIns="0" tIns="0" rIns="0" bIns="0" rtlCol="0" anchor="t"/>
          <a:lstStyle/>
          <a:p>
            <a:pPr marL="0" indent="0">
              <a:lnSpc>
                <a:spcPts val="6050"/>
              </a:lnSpc>
              <a:buNone/>
            </a:pPr>
            <a:r>
              <a:rPr lang="en-US" sz="4850" dirty="0">
                <a:solidFill>
                  <a:srgbClr val="F5F0F0"/>
                </a:solidFill>
                <a:latin typeface="Times New Roman" panose="02020603050405020304" pitchFamily="18" charset="0"/>
                <a:ea typeface="Merriweather" panose="00000500000000000000" pitchFamily="34" charset="-122"/>
                <a:cs typeface="Times New Roman" panose="02020603050405020304" pitchFamily="18" charset="0"/>
              </a:rPr>
              <a:t>Personalized Culinary Recommendation Using Machine Learning</a:t>
            </a:r>
            <a:endParaRPr lang="en-US" sz="4850" dirty="0">
              <a:latin typeface="Times New Roman" panose="02020603050405020304" pitchFamily="18" charset="0"/>
              <a:cs typeface="Times New Roman" panose="02020603050405020304" pitchFamily="18" charset="0"/>
            </a:endParaRPr>
          </a:p>
        </p:txBody>
      </p:sp>
      <p:sp>
        <p:nvSpPr>
          <p:cNvPr id="6" name="Text 2"/>
          <p:cNvSpPr/>
          <p:nvPr/>
        </p:nvSpPr>
        <p:spPr>
          <a:xfrm>
            <a:off x="1382078" y="5240893"/>
            <a:ext cx="4226362" cy="431840"/>
          </a:xfrm>
          <a:prstGeom prst="rect">
            <a:avLst/>
          </a:prstGeom>
          <a:noFill/>
        </p:spPr>
        <p:txBody>
          <a:bodyPr wrap="none" lIns="0" tIns="0" rIns="0" bIns="0" rtlCol="0" anchor="t"/>
          <a:lstStyle/>
          <a:p>
            <a:pPr marL="0" indent="0" algn="l">
              <a:lnSpc>
                <a:spcPts val="3250"/>
              </a:lnSpc>
              <a:buNone/>
            </a:pPr>
            <a:r>
              <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t>By:-  </a:t>
            </a:r>
            <a:endPar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endParaRPr>
          </a:p>
          <a:p>
            <a:pPr marL="0" indent="0" algn="l">
              <a:lnSpc>
                <a:spcPts val="3250"/>
              </a:lnSpc>
              <a:buNone/>
            </a:pPr>
            <a:r>
              <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t>Under:-</a:t>
            </a:r>
            <a:r>
              <a:rPr lang="en-GB" alt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t> Dr. </a:t>
            </a:r>
            <a:r>
              <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t>Prasad M [51325]  </a:t>
            </a:r>
            <a:endParaRPr lang="en-GB" alt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endParaRPr>
          </a:p>
          <a:p>
            <a:pPr marL="0" indent="0" algn="l">
              <a:lnSpc>
                <a:spcPts val="3250"/>
              </a:lnSpc>
              <a:buNone/>
            </a:pPr>
            <a:r>
              <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t>Atharva Rai [21BCE1055]                                  </a:t>
            </a:r>
            <a:br>
              <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br>
            <a:r>
              <a:rPr lang="en-US" sz="2400" b="1" kern="0" spc="-38" dirty="0" err="1">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t>Pabak</a:t>
            </a:r>
            <a:r>
              <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t> Kundu [21BPS1629]</a:t>
            </a:r>
            <a:br>
              <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br>
            <a:r>
              <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rPr>
              <a:t>Yash Premendra Sinha [21BPS1632]</a:t>
            </a:r>
            <a:endParaRPr lang="en-US" sz="2400" b="1" kern="0" spc="-38" dirty="0">
              <a:solidFill>
                <a:schemeClr val="bg1"/>
              </a:solidFill>
              <a:latin typeface="Source Sans Pro Bold" panose="020B0703030403020204" pitchFamily="34" charset="0"/>
              <a:ea typeface="Source Sans Pro Bold" panose="020B0703030403020204" pitchFamily="34" charset="-122"/>
              <a:cs typeface="Source Sans Pro Bold" panose="020B0703030403020204" pitchFamily="34" charset="-120"/>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5572" y="773906"/>
            <a:ext cx="5468660" cy="683538"/>
          </a:xfrm>
          <a:prstGeom prst="rect">
            <a:avLst/>
          </a:prstGeom>
          <a:noFill/>
        </p:spPr>
        <p:txBody>
          <a:bodyPr wrap="none" lIns="0" tIns="0" rIns="0" bIns="0" rtlCol="0" anchor="t"/>
          <a:lstStyle/>
          <a:p>
            <a:pPr marL="0" indent="0">
              <a:lnSpc>
                <a:spcPts val="5350"/>
              </a:lnSpc>
              <a:buNone/>
            </a:pPr>
            <a:r>
              <a:rPr lang="en-US" sz="43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Proposed System</a:t>
            </a:r>
            <a:endParaRPr lang="en-US" sz="4300" dirty="0"/>
          </a:p>
        </p:txBody>
      </p:sp>
      <p:sp>
        <p:nvSpPr>
          <p:cNvPr id="3" name="Text 1"/>
          <p:cNvSpPr/>
          <p:nvPr/>
        </p:nvSpPr>
        <p:spPr>
          <a:xfrm>
            <a:off x="2296557" y="2004179"/>
            <a:ext cx="4147661" cy="721876"/>
          </a:xfrm>
          <a:prstGeom prst="rect">
            <a:avLst/>
          </a:prstGeom>
          <a:noFill/>
        </p:spPr>
        <p:txBody>
          <a:bodyPr wrap="none" lIns="0" tIns="0" rIns="0" bIns="0" rtlCol="0" anchor="t"/>
          <a:lstStyle/>
          <a:p>
            <a:pPr marL="0" indent="0" algn="ctr">
              <a:lnSpc>
                <a:spcPts val="5650"/>
              </a:lnSpc>
              <a:buNone/>
            </a:pPr>
            <a:r>
              <a:rPr lang="en-US" sz="56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1</a:t>
            </a:r>
            <a:endParaRPr lang="en-US" sz="5650" dirty="0"/>
          </a:p>
        </p:txBody>
      </p:sp>
      <p:sp>
        <p:nvSpPr>
          <p:cNvPr id="4" name="Text 2"/>
          <p:cNvSpPr/>
          <p:nvPr/>
        </p:nvSpPr>
        <p:spPr>
          <a:xfrm>
            <a:off x="2944019" y="2999938"/>
            <a:ext cx="3290887" cy="341828"/>
          </a:xfrm>
          <a:prstGeom prst="rect">
            <a:avLst/>
          </a:prstGeom>
          <a:noFill/>
        </p:spPr>
        <p:txBody>
          <a:bodyPr wrap="none" lIns="0" tIns="0" rIns="0" bIns="0" rtlCol="0" anchor="t"/>
          <a:lstStyle/>
          <a:p>
            <a:pPr marL="0" indent="0" algn="ctr">
              <a:lnSpc>
                <a:spcPts val="2650"/>
              </a:lnSpc>
              <a:buNone/>
            </a:pPr>
            <a:r>
              <a:rPr lang="en-US" sz="21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User Sentiment Analysis</a:t>
            </a:r>
            <a:endParaRPr lang="en-US" sz="2150" dirty="0"/>
          </a:p>
        </p:txBody>
      </p:sp>
      <p:sp>
        <p:nvSpPr>
          <p:cNvPr id="5" name="Text 3"/>
          <p:cNvSpPr/>
          <p:nvPr/>
        </p:nvSpPr>
        <p:spPr>
          <a:xfrm>
            <a:off x="2386727" y="3460909"/>
            <a:ext cx="4147661" cy="1049774"/>
          </a:xfrm>
          <a:prstGeom prst="rect">
            <a:avLst/>
          </a:prstGeom>
          <a:noFill/>
        </p:spPr>
        <p:txBody>
          <a:bodyPr wrap="square" lIns="0" tIns="0" rIns="0" bIns="0" rtlCol="0" anchor="t"/>
          <a:lstStyle/>
          <a:p>
            <a:pPr marL="0" indent="0" algn="ctr">
              <a:lnSpc>
                <a:spcPts val="2750"/>
              </a:lnSpc>
              <a:buNone/>
            </a:pPr>
            <a:r>
              <a:rPr lang="en-US" sz="17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Detects user emotion via facial expressions. Uses FER for real-time analysis.</a:t>
            </a:r>
            <a:endParaRPr lang="en-US" sz="1700" dirty="0"/>
          </a:p>
        </p:txBody>
      </p:sp>
      <p:sp>
        <p:nvSpPr>
          <p:cNvPr id="6" name="Text 4"/>
          <p:cNvSpPr/>
          <p:nvPr/>
        </p:nvSpPr>
        <p:spPr>
          <a:xfrm>
            <a:off x="5241250" y="2004179"/>
            <a:ext cx="4147780" cy="721876"/>
          </a:xfrm>
          <a:prstGeom prst="rect">
            <a:avLst/>
          </a:prstGeom>
          <a:noFill/>
        </p:spPr>
        <p:txBody>
          <a:bodyPr wrap="none" lIns="0" tIns="0" rIns="0" bIns="0" rtlCol="0" anchor="t"/>
          <a:lstStyle/>
          <a:p>
            <a:pPr marL="0" indent="0" algn="ctr">
              <a:lnSpc>
                <a:spcPts val="5650"/>
              </a:lnSpc>
              <a:buNone/>
            </a:pPr>
            <a:endParaRPr lang="en-US" sz="5650" dirty="0"/>
          </a:p>
        </p:txBody>
      </p:sp>
      <p:sp>
        <p:nvSpPr>
          <p:cNvPr id="7" name="Text 5"/>
          <p:cNvSpPr/>
          <p:nvPr/>
        </p:nvSpPr>
        <p:spPr>
          <a:xfrm>
            <a:off x="5241250" y="2999303"/>
            <a:ext cx="4147780" cy="683657"/>
          </a:xfrm>
          <a:prstGeom prst="rect">
            <a:avLst/>
          </a:prstGeom>
          <a:noFill/>
        </p:spPr>
        <p:txBody>
          <a:bodyPr wrap="square" lIns="0" tIns="0" rIns="0" bIns="0" rtlCol="0" anchor="t"/>
          <a:lstStyle/>
          <a:p>
            <a:pPr marL="0" indent="0" algn="ctr">
              <a:lnSpc>
                <a:spcPts val="2650"/>
              </a:lnSpc>
              <a:buNone/>
            </a:pPr>
            <a:endParaRPr lang="en-US" sz="2150" dirty="0"/>
          </a:p>
        </p:txBody>
      </p:sp>
      <p:sp>
        <p:nvSpPr>
          <p:cNvPr id="8" name="Text 6"/>
          <p:cNvSpPr/>
          <p:nvPr/>
        </p:nvSpPr>
        <p:spPr>
          <a:xfrm>
            <a:off x="5241250" y="3814167"/>
            <a:ext cx="4147780" cy="699849"/>
          </a:xfrm>
          <a:prstGeom prst="rect">
            <a:avLst/>
          </a:prstGeom>
          <a:noFill/>
        </p:spPr>
        <p:txBody>
          <a:bodyPr wrap="square" lIns="0" tIns="0" rIns="0" bIns="0" rtlCol="0" anchor="t"/>
          <a:lstStyle/>
          <a:p>
            <a:pPr marL="0" indent="0" algn="ctr">
              <a:lnSpc>
                <a:spcPts val="2750"/>
              </a:lnSpc>
              <a:buNone/>
            </a:pPr>
            <a:endParaRPr lang="en-US" sz="1700" dirty="0"/>
          </a:p>
        </p:txBody>
      </p:sp>
      <p:sp>
        <p:nvSpPr>
          <p:cNvPr id="9" name="Text 7"/>
          <p:cNvSpPr/>
          <p:nvPr/>
        </p:nvSpPr>
        <p:spPr>
          <a:xfrm>
            <a:off x="7276108" y="2007989"/>
            <a:ext cx="4147780" cy="721876"/>
          </a:xfrm>
          <a:prstGeom prst="rect">
            <a:avLst/>
          </a:prstGeom>
          <a:noFill/>
        </p:spPr>
        <p:txBody>
          <a:bodyPr wrap="none" lIns="0" tIns="0" rIns="0" bIns="0" rtlCol="0" anchor="t"/>
          <a:lstStyle/>
          <a:p>
            <a:pPr marL="0" indent="0" algn="ctr">
              <a:lnSpc>
                <a:spcPts val="5650"/>
              </a:lnSpc>
              <a:buNone/>
            </a:pPr>
            <a:r>
              <a:rPr lang="en-GB" altLang="en-US" sz="5650" dirty="0">
                <a:solidFill>
                  <a:schemeClr val="bg1"/>
                </a:solidFill>
              </a:rPr>
              <a:t>2</a:t>
            </a:r>
            <a:endParaRPr lang="en-GB" altLang="en-US" sz="5650" dirty="0">
              <a:solidFill>
                <a:schemeClr val="bg1"/>
              </a:solidFill>
            </a:endParaRPr>
          </a:p>
        </p:txBody>
      </p:sp>
      <p:sp>
        <p:nvSpPr>
          <p:cNvPr id="10" name="Text 8"/>
          <p:cNvSpPr/>
          <p:nvPr/>
        </p:nvSpPr>
        <p:spPr>
          <a:xfrm>
            <a:off x="7987348" y="2999303"/>
            <a:ext cx="3352681" cy="341828"/>
          </a:xfrm>
          <a:prstGeom prst="rect">
            <a:avLst/>
          </a:prstGeom>
          <a:noFill/>
        </p:spPr>
        <p:txBody>
          <a:bodyPr wrap="none" lIns="0" tIns="0" rIns="0" bIns="0" rtlCol="0" anchor="t"/>
          <a:lstStyle/>
          <a:p>
            <a:pPr marL="0" indent="0" algn="ctr">
              <a:lnSpc>
                <a:spcPts val="2650"/>
              </a:lnSpc>
              <a:buNone/>
            </a:pPr>
            <a:r>
              <a:rPr lang="en-US" sz="21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Recipe Recommendation</a:t>
            </a:r>
            <a:endParaRPr lang="en-US" sz="2150" dirty="0"/>
          </a:p>
        </p:txBody>
      </p:sp>
      <p:sp>
        <p:nvSpPr>
          <p:cNvPr id="11" name="Text 9"/>
          <p:cNvSpPr/>
          <p:nvPr/>
        </p:nvSpPr>
        <p:spPr>
          <a:xfrm>
            <a:off x="7590433" y="3464719"/>
            <a:ext cx="4147780" cy="1049774"/>
          </a:xfrm>
          <a:prstGeom prst="rect">
            <a:avLst/>
          </a:prstGeom>
          <a:noFill/>
        </p:spPr>
        <p:txBody>
          <a:bodyPr wrap="square" lIns="0" tIns="0" rIns="0" bIns="0" rtlCol="0" anchor="t"/>
          <a:lstStyle/>
          <a:p>
            <a:pPr marL="0" indent="0" algn="ctr">
              <a:lnSpc>
                <a:spcPts val="2750"/>
              </a:lnSpc>
              <a:buNone/>
            </a:pPr>
            <a:r>
              <a:rPr lang="en-US" sz="17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Collaborative and content-based filtering. Integrates user preferences and interaction history.</a:t>
            </a:r>
            <a:endParaRPr lang="en-US" sz="1700" dirty="0"/>
          </a:p>
        </p:txBody>
      </p:sp>
      <p:sp>
        <p:nvSpPr>
          <p:cNvPr id="12" name="Text 10"/>
          <p:cNvSpPr/>
          <p:nvPr/>
        </p:nvSpPr>
        <p:spPr>
          <a:xfrm>
            <a:off x="2296597" y="5273596"/>
            <a:ext cx="4147780" cy="721876"/>
          </a:xfrm>
          <a:prstGeom prst="rect">
            <a:avLst/>
          </a:prstGeom>
          <a:noFill/>
        </p:spPr>
        <p:txBody>
          <a:bodyPr wrap="none" lIns="0" tIns="0" rIns="0" bIns="0" rtlCol="0" anchor="t"/>
          <a:lstStyle/>
          <a:p>
            <a:pPr marL="0" indent="0" algn="ctr">
              <a:lnSpc>
                <a:spcPts val="5650"/>
              </a:lnSpc>
              <a:buNone/>
            </a:pPr>
            <a:r>
              <a:rPr lang="en-GB" altLang="en-US" sz="56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3</a:t>
            </a:r>
            <a:endParaRPr lang="en-US" sz="5650" dirty="0"/>
          </a:p>
        </p:txBody>
      </p:sp>
      <p:sp>
        <p:nvSpPr>
          <p:cNvPr id="13" name="Text 11"/>
          <p:cNvSpPr/>
          <p:nvPr/>
        </p:nvSpPr>
        <p:spPr>
          <a:xfrm>
            <a:off x="3093522" y="6205220"/>
            <a:ext cx="2734270" cy="341828"/>
          </a:xfrm>
          <a:prstGeom prst="rect">
            <a:avLst/>
          </a:prstGeom>
          <a:noFill/>
        </p:spPr>
        <p:txBody>
          <a:bodyPr wrap="none" lIns="0" tIns="0" rIns="0" bIns="0" rtlCol="0" anchor="t"/>
          <a:lstStyle/>
          <a:p>
            <a:pPr marL="0" indent="0" algn="ctr">
              <a:lnSpc>
                <a:spcPts val="2650"/>
              </a:lnSpc>
              <a:buNone/>
            </a:pPr>
            <a:r>
              <a:rPr lang="en-US" sz="21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Web Integration</a:t>
            </a:r>
            <a:endParaRPr lang="en-US" sz="2150" dirty="0"/>
          </a:p>
        </p:txBody>
      </p:sp>
      <p:sp>
        <p:nvSpPr>
          <p:cNvPr id="14" name="Text 12"/>
          <p:cNvSpPr/>
          <p:nvPr/>
        </p:nvSpPr>
        <p:spPr>
          <a:xfrm>
            <a:off x="2386132" y="6755090"/>
            <a:ext cx="4147780" cy="699849"/>
          </a:xfrm>
          <a:prstGeom prst="rect">
            <a:avLst/>
          </a:prstGeom>
          <a:noFill/>
        </p:spPr>
        <p:txBody>
          <a:bodyPr wrap="square" lIns="0" tIns="0" rIns="0" bIns="0" rtlCol="0" anchor="t"/>
          <a:lstStyle/>
          <a:p>
            <a:pPr marL="0" indent="0" algn="ctr">
              <a:lnSpc>
                <a:spcPts val="2750"/>
              </a:lnSpc>
              <a:buNone/>
            </a:pPr>
            <a:r>
              <a:rPr lang="en-US" sz="17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FastAPI for backend. React framework for frontend.</a:t>
            </a:r>
            <a:endParaRPr lang="en-US" sz="1700" dirty="0"/>
          </a:p>
        </p:txBody>
      </p:sp>
      <p:sp>
        <p:nvSpPr>
          <p:cNvPr id="15" name="Text 13"/>
          <p:cNvSpPr/>
          <p:nvPr/>
        </p:nvSpPr>
        <p:spPr>
          <a:xfrm>
            <a:off x="7479149" y="5287566"/>
            <a:ext cx="4147780" cy="721876"/>
          </a:xfrm>
          <a:prstGeom prst="rect">
            <a:avLst/>
          </a:prstGeom>
          <a:noFill/>
        </p:spPr>
        <p:txBody>
          <a:bodyPr wrap="none" lIns="0" tIns="0" rIns="0" bIns="0" rtlCol="0" anchor="t"/>
          <a:lstStyle/>
          <a:p>
            <a:pPr marL="0" indent="0" algn="ctr">
              <a:lnSpc>
                <a:spcPts val="5650"/>
              </a:lnSpc>
              <a:buNone/>
            </a:pPr>
            <a:r>
              <a:rPr lang="en-GB" altLang="en-US" sz="56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4</a:t>
            </a:r>
            <a:endParaRPr lang="en-GB" altLang="en-US" sz="56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6" name="Text 14"/>
          <p:cNvSpPr/>
          <p:nvPr/>
        </p:nvSpPr>
        <p:spPr>
          <a:xfrm>
            <a:off x="7765852" y="6282690"/>
            <a:ext cx="3574375" cy="341828"/>
          </a:xfrm>
          <a:prstGeom prst="rect">
            <a:avLst/>
          </a:prstGeom>
          <a:noFill/>
        </p:spPr>
        <p:txBody>
          <a:bodyPr wrap="none" lIns="0" tIns="0" rIns="0" bIns="0" rtlCol="0" anchor="t"/>
          <a:lstStyle/>
          <a:p>
            <a:pPr marL="0" indent="0" algn="ctr">
              <a:lnSpc>
                <a:spcPts val="2650"/>
              </a:lnSpc>
              <a:buNone/>
            </a:pPr>
            <a:r>
              <a:rPr lang="en-US" sz="21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Data Storage and Retrieval</a:t>
            </a:r>
            <a:endParaRPr lang="en-US" sz="2150" dirty="0"/>
          </a:p>
        </p:txBody>
      </p:sp>
      <p:sp>
        <p:nvSpPr>
          <p:cNvPr id="17" name="Text 15"/>
          <p:cNvSpPr/>
          <p:nvPr/>
        </p:nvSpPr>
        <p:spPr>
          <a:xfrm>
            <a:off x="7479149" y="6755725"/>
            <a:ext cx="4147780" cy="699849"/>
          </a:xfrm>
          <a:prstGeom prst="rect">
            <a:avLst/>
          </a:prstGeom>
          <a:noFill/>
        </p:spPr>
        <p:txBody>
          <a:bodyPr wrap="square" lIns="0" tIns="0" rIns="0" bIns="0" rtlCol="0" anchor="t"/>
          <a:lstStyle/>
          <a:p>
            <a:pPr marL="0" indent="0" algn="ctr">
              <a:lnSpc>
                <a:spcPts val="2750"/>
              </a:lnSpc>
              <a:buNone/>
            </a:pPr>
            <a:r>
              <a:rPr lang="en-US" sz="17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Database for storing user preferences and interactions.</a:t>
            </a:r>
            <a:endParaRPr lang="en-US" sz="1700" dirty="0"/>
          </a:p>
        </p:txBody>
      </p:sp>
      <p:sp>
        <p:nvSpPr>
          <p:cNvPr id="18" name="Rectangles 17"/>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406083"/>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Proposed Block Diagram</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3" name="Picture 2" descr="Capstone_Project_2_block_diagram"/>
          <p:cNvPicPr>
            <a:picLocks noChangeAspect="1"/>
          </p:cNvPicPr>
          <p:nvPr/>
        </p:nvPicPr>
        <p:blipFill>
          <a:blip r:embed="rId1"/>
          <a:stretch>
            <a:fillRect/>
          </a:stretch>
        </p:blipFill>
        <p:spPr>
          <a:xfrm>
            <a:off x="1751330" y="1747520"/>
            <a:ext cx="10631805" cy="60280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4393" y="67175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List Of Modules</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3" name="Text 1"/>
          <p:cNvSpPr/>
          <p:nvPr/>
        </p:nvSpPr>
        <p:spPr>
          <a:xfrm>
            <a:off x="1872933" y="2044779"/>
            <a:ext cx="2783681" cy="762714"/>
          </a:xfrm>
          <a:prstGeom prst="rect">
            <a:avLst/>
          </a:prstGeom>
          <a:noFill/>
        </p:spPr>
        <p:txBody>
          <a:bodyPr wrap="squar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Sentiment Analysis Module</a:t>
            </a:r>
            <a:endParaRPr lang="en-US" sz="2400" dirty="0"/>
          </a:p>
        </p:txBody>
      </p:sp>
      <p:sp>
        <p:nvSpPr>
          <p:cNvPr id="4" name="Text 2"/>
          <p:cNvSpPr/>
          <p:nvPr/>
        </p:nvSpPr>
        <p:spPr>
          <a:xfrm>
            <a:off x="1872933" y="3051572"/>
            <a:ext cx="2783681" cy="1952625"/>
          </a:xfrm>
          <a:prstGeom prst="rect">
            <a:avLst/>
          </a:prstGeom>
          <a:noFill/>
        </p:spPr>
        <p:txBody>
          <a:bodyPr wrap="square" lIns="0" tIns="0" rIns="0" bIns="0" rtlCol="0" anchor="t"/>
          <a:lstStyle/>
          <a:p>
            <a:pPr marL="0" indent="0">
              <a:lnSpc>
                <a:spcPts val="305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Algorithm: Convolutional Neural Networks (CNN) for facial expression analysis.</a:t>
            </a:r>
            <a:endParaRPr lang="en-US" sz="1900" dirty="0"/>
          </a:p>
        </p:txBody>
      </p:sp>
      <p:sp>
        <p:nvSpPr>
          <p:cNvPr id="5" name="Text 3"/>
          <p:cNvSpPr/>
          <p:nvPr/>
        </p:nvSpPr>
        <p:spPr>
          <a:xfrm>
            <a:off x="4241244" y="2044779"/>
            <a:ext cx="2783681" cy="762714"/>
          </a:xfrm>
          <a:prstGeom prst="rect">
            <a:avLst/>
          </a:prstGeom>
          <a:noFill/>
        </p:spPr>
        <p:txBody>
          <a:bodyPr wrap="square" lIns="0" tIns="0" rIns="0" bIns="0" rtlCol="0" anchor="t"/>
          <a:lstStyle/>
          <a:p>
            <a:pPr marL="0" indent="0">
              <a:lnSpc>
                <a:spcPts val="3000"/>
              </a:lnSpc>
              <a:buNone/>
            </a:pPr>
            <a:endParaRPr lang="en-US" sz="2400" dirty="0"/>
          </a:p>
        </p:txBody>
      </p:sp>
      <p:sp>
        <p:nvSpPr>
          <p:cNvPr id="6" name="Text 4"/>
          <p:cNvSpPr/>
          <p:nvPr/>
        </p:nvSpPr>
        <p:spPr>
          <a:xfrm>
            <a:off x="4241244" y="3051572"/>
            <a:ext cx="2783681" cy="1952625"/>
          </a:xfrm>
          <a:prstGeom prst="rect">
            <a:avLst/>
          </a:prstGeom>
          <a:noFill/>
        </p:spPr>
        <p:txBody>
          <a:bodyPr wrap="square" lIns="0" tIns="0" rIns="0" bIns="0" rtlCol="0" anchor="t"/>
          <a:lstStyle/>
          <a:p>
            <a:pPr marL="0" indent="0">
              <a:lnSpc>
                <a:spcPts val="3050"/>
              </a:lnSpc>
              <a:buNone/>
            </a:pPr>
            <a:endParaRPr lang="en-US" sz="1900" dirty="0"/>
          </a:p>
        </p:txBody>
      </p:sp>
      <p:sp>
        <p:nvSpPr>
          <p:cNvPr id="7" name="Text 5"/>
          <p:cNvSpPr/>
          <p:nvPr/>
        </p:nvSpPr>
        <p:spPr>
          <a:xfrm>
            <a:off x="6551771" y="2044779"/>
            <a:ext cx="2783681" cy="1144072"/>
          </a:xfrm>
          <a:prstGeom prst="rect">
            <a:avLst/>
          </a:prstGeom>
          <a:noFill/>
        </p:spPr>
        <p:txBody>
          <a:bodyPr wrap="squar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Recipe Recommendation Module</a:t>
            </a:r>
            <a:endParaRPr lang="en-US" sz="2400" dirty="0"/>
          </a:p>
        </p:txBody>
      </p:sp>
      <p:sp>
        <p:nvSpPr>
          <p:cNvPr id="8" name="Text 6"/>
          <p:cNvSpPr/>
          <p:nvPr/>
        </p:nvSpPr>
        <p:spPr>
          <a:xfrm>
            <a:off x="6551771" y="3417689"/>
            <a:ext cx="2783681" cy="3905250"/>
          </a:xfrm>
          <a:prstGeom prst="rect">
            <a:avLst/>
          </a:prstGeom>
          <a:noFill/>
        </p:spPr>
        <p:txBody>
          <a:bodyPr wrap="square" lIns="0" tIns="0" rIns="0" bIns="0" rtlCol="0" anchor="t"/>
          <a:lstStyle/>
          <a:p>
            <a:pPr marL="0" indent="0">
              <a:lnSpc>
                <a:spcPts val="305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Collaborative Filtering and Content-Based Filtering. Also providing similar recipes recommendation after choosing a recipe using KNN , Cosine Similarity or any other appropriate model.</a:t>
            </a:r>
            <a:endParaRPr lang="en-US" sz="1900" dirty="0"/>
          </a:p>
        </p:txBody>
      </p:sp>
      <p:sp>
        <p:nvSpPr>
          <p:cNvPr id="9" name="Text 7"/>
          <p:cNvSpPr/>
          <p:nvPr/>
        </p:nvSpPr>
        <p:spPr>
          <a:xfrm>
            <a:off x="11014948" y="2044779"/>
            <a:ext cx="2783681" cy="381357"/>
          </a:xfrm>
          <a:prstGeom prst="rect">
            <a:avLst/>
          </a:prstGeom>
          <a:noFill/>
        </p:spPr>
        <p:txBody>
          <a:bodyPr wrap="non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Integration Layer</a:t>
            </a:r>
            <a:endParaRPr lang="en-US" sz="2400" dirty="0"/>
          </a:p>
        </p:txBody>
      </p:sp>
      <p:sp>
        <p:nvSpPr>
          <p:cNvPr id="10" name="Text 8"/>
          <p:cNvSpPr/>
          <p:nvPr/>
        </p:nvSpPr>
        <p:spPr>
          <a:xfrm>
            <a:off x="11014948" y="2670215"/>
            <a:ext cx="2783681" cy="2343150"/>
          </a:xfrm>
          <a:prstGeom prst="rect">
            <a:avLst/>
          </a:prstGeom>
          <a:noFill/>
        </p:spPr>
        <p:txBody>
          <a:bodyPr wrap="square" lIns="0" tIns="0" rIns="0" bIns="0" rtlCol="0" anchor="t"/>
          <a:lstStyle/>
          <a:p>
            <a:pPr marL="0" indent="0">
              <a:lnSpc>
                <a:spcPts val="305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RESTful APIs built using FastAPI. Frontend development with Streamlit for a user-friendly interface.</a:t>
            </a:r>
            <a:endParaRPr lang="en-US" sz="1900" dirty="0"/>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4393" y="67175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List Of Modules(explained)</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3" name="Text 1"/>
          <p:cNvSpPr/>
          <p:nvPr/>
        </p:nvSpPr>
        <p:spPr>
          <a:xfrm>
            <a:off x="924560" y="2299335"/>
            <a:ext cx="4253230" cy="612140"/>
          </a:xfrm>
          <a:prstGeom prst="rect">
            <a:avLst/>
          </a:prstGeom>
          <a:noFill/>
        </p:spPr>
        <p:txBody>
          <a:bodyPr wrap="squar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Sentiment Analysis Module</a:t>
            </a:r>
            <a:endParaRPr lang="en-US" sz="2400" dirty="0"/>
          </a:p>
        </p:txBody>
      </p:sp>
      <p:sp>
        <p:nvSpPr>
          <p:cNvPr id="4" name="Text 2"/>
          <p:cNvSpPr/>
          <p:nvPr/>
        </p:nvSpPr>
        <p:spPr>
          <a:xfrm>
            <a:off x="854710" y="3051810"/>
            <a:ext cx="12424410" cy="1952625"/>
          </a:xfrm>
          <a:prstGeom prst="rect">
            <a:avLst/>
          </a:prstGeom>
          <a:noFill/>
        </p:spPr>
        <p:txBody>
          <a:bodyPr wrap="square" lIns="0" tIns="0" rIns="0" bIns="0" rtlCol="0" anchor="t"/>
          <a:lstStyle/>
          <a:p>
            <a:pPr marL="0" indent="0" algn="just">
              <a:lnSpc>
                <a:spcPts val="3050"/>
              </a:lnSpc>
              <a:buNone/>
            </a:pPr>
            <a:r>
              <a:rPr lang="en-US" altLang="en-GB" sz="1900" dirty="0">
                <a:solidFill>
                  <a:schemeClr val="bg1"/>
                </a:solidFill>
                <a:latin typeface="Merriweather" panose="00000500000000000000" pitchFamily="34" charset="0"/>
                <a:cs typeface="Merriweather" panose="00000500000000000000" pitchFamily="34" charset="0"/>
              </a:rPr>
              <a:t>User sentiment analysis is a crucial component of the system that detects real-time facial expressions to gauge user emotions while selecting food. By leveraging Convolutional Neural Networks (CNN), the system processes video input from the camera and classifies expressions into predefined sentiment categories such as happy, neutral, or dissatisfied. These sentiments are then mapped to food preferences to personalize recommendations. Challenges include accurate emotion detection in varying lighting conditions and diverse facial features. To enhance accuracy, the system is trained on large facial expression datasets and optimized for real-time processing.</a:t>
            </a:r>
            <a:endParaRPr lang="en-US" altLang="en-GB" sz="1900" dirty="0">
              <a:solidFill>
                <a:schemeClr val="bg1"/>
              </a:solidFill>
              <a:latin typeface="Merriweather" panose="00000500000000000000" pitchFamily="34" charset="0"/>
              <a:cs typeface="Merriweather" panose="00000500000000000000" pitchFamily="34" charset="0"/>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4393" y="67175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List Of Modules(explained)</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3" name="Text 1"/>
          <p:cNvSpPr/>
          <p:nvPr/>
        </p:nvSpPr>
        <p:spPr>
          <a:xfrm>
            <a:off x="924560" y="2299335"/>
            <a:ext cx="5780405" cy="612140"/>
          </a:xfrm>
          <a:prstGeom prst="rect">
            <a:avLst/>
          </a:prstGeom>
          <a:noFill/>
        </p:spPr>
        <p:txBody>
          <a:bodyPr wrap="squar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sym typeface="+mn-ea"/>
              </a:rPr>
              <a:t>Recipe Recommendation Module</a:t>
            </a:r>
            <a:endParaRPr lang="en-US" sz="2400" dirty="0"/>
          </a:p>
        </p:txBody>
      </p:sp>
      <p:sp>
        <p:nvSpPr>
          <p:cNvPr id="4" name="Text 2"/>
          <p:cNvSpPr/>
          <p:nvPr/>
        </p:nvSpPr>
        <p:spPr>
          <a:xfrm>
            <a:off x="854710" y="3051810"/>
            <a:ext cx="12424410" cy="1952625"/>
          </a:xfrm>
          <a:prstGeom prst="rect">
            <a:avLst/>
          </a:prstGeom>
          <a:noFill/>
        </p:spPr>
        <p:txBody>
          <a:bodyPr wrap="square" lIns="0" tIns="0" rIns="0" bIns="0" rtlCol="0" anchor="t"/>
          <a:lstStyle/>
          <a:p>
            <a:pPr marL="0" indent="0" algn="just">
              <a:lnSpc>
                <a:spcPts val="3050"/>
              </a:lnSpc>
              <a:buNone/>
            </a:pPr>
            <a:r>
              <a:rPr lang="en-US" altLang="en-GB" sz="1900" dirty="0">
                <a:solidFill>
                  <a:schemeClr val="bg1"/>
                </a:solidFill>
                <a:latin typeface="Merriweather" panose="00000500000000000000" pitchFamily="34" charset="0"/>
                <a:cs typeface="Merriweather" panose="00000500000000000000" pitchFamily="34" charset="0"/>
              </a:rPr>
              <a:t>The recipe recommendation module employs Collaborative Filtering and Content-Based Filtering to suggest recipes that match user preferences and past interactions. It incorporates K-Nearest Neighbors (KNN) and Cosine Similarity to find similar recipes based on ingredient composition and user ratings. By analyzing historical choices and interaction patterns, the system provides a ranked list of personalized recipe suggestions. Continuous model improvement involves refining similarity calculations and incorporating reinforcement learning for adaptive recommendations based on user feedback.</a:t>
            </a:r>
            <a:endParaRPr lang="en-US" altLang="en-GB" sz="1900" dirty="0">
              <a:solidFill>
                <a:schemeClr val="bg1"/>
              </a:solidFill>
              <a:latin typeface="Merriweather" panose="00000500000000000000" pitchFamily="34" charset="0"/>
              <a:cs typeface="Merriweather" panose="00000500000000000000" pitchFamily="34" charset="0"/>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4393" y="67175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List Of Modules(explained)</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3" name="Text 1"/>
          <p:cNvSpPr/>
          <p:nvPr/>
        </p:nvSpPr>
        <p:spPr>
          <a:xfrm>
            <a:off x="924560" y="2299335"/>
            <a:ext cx="4253230" cy="612140"/>
          </a:xfrm>
          <a:prstGeom prst="rect">
            <a:avLst/>
          </a:prstGeom>
          <a:noFill/>
        </p:spPr>
        <p:txBody>
          <a:bodyPr wrap="squar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sym typeface="+mn-ea"/>
              </a:rPr>
              <a:t>Integration Layer</a:t>
            </a:r>
            <a:endParaRPr lang="en-US" sz="2400" dirty="0"/>
          </a:p>
        </p:txBody>
      </p:sp>
      <p:sp>
        <p:nvSpPr>
          <p:cNvPr id="4" name="Text 2"/>
          <p:cNvSpPr/>
          <p:nvPr/>
        </p:nvSpPr>
        <p:spPr>
          <a:xfrm>
            <a:off x="854710" y="3051810"/>
            <a:ext cx="12424410" cy="1952625"/>
          </a:xfrm>
          <a:prstGeom prst="rect">
            <a:avLst/>
          </a:prstGeom>
          <a:noFill/>
        </p:spPr>
        <p:txBody>
          <a:bodyPr wrap="square" lIns="0" tIns="0" rIns="0" bIns="0" rtlCol="0" anchor="t"/>
          <a:lstStyle/>
          <a:p>
            <a:pPr marL="0" indent="0" algn="just">
              <a:lnSpc>
                <a:spcPts val="3050"/>
              </a:lnSpc>
              <a:buNone/>
            </a:pPr>
            <a:r>
              <a:rPr lang="en-US" altLang="en-GB" sz="1900" dirty="0">
                <a:solidFill>
                  <a:schemeClr val="bg1"/>
                </a:solidFill>
                <a:latin typeface="Merriweather" panose="00000500000000000000" pitchFamily="34" charset="0"/>
                <a:cs typeface="Merriweather" panose="00000500000000000000" pitchFamily="34" charset="0"/>
              </a:rPr>
              <a:t>The web integration module ensures seamless user interaction through a user-friendly interface developed with FastAPI for backend services and Streamlit for frontend visualization. The system is accessible via a web dashboard where users can input their preferences, view recommended recipes, and analyze sentiment-based meal suggestions. The backend handles API requests efficiently, processes sentiment analysis and nutritional data, and returns results in real-time. Future upgrades include mobile app integration and voice command support for enhanced accessibility.</a:t>
            </a:r>
            <a:endParaRPr lang="en-US" altLang="en-GB" sz="1900" dirty="0">
              <a:solidFill>
                <a:schemeClr val="bg1"/>
              </a:solidFill>
              <a:latin typeface="Merriweather" panose="00000500000000000000" pitchFamily="34" charset="0"/>
              <a:cs typeface="Merriweather" panose="00000500000000000000" pitchFamily="34" charset="0"/>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0488" y="104696"/>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Implementation-Frontend</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5" name="Picture 4"/>
          <p:cNvPicPr>
            <a:picLocks noChangeAspect="1"/>
          </p:cNvPicPr>
          <p:nvPr/>
        </p:nvPicPr>
        <p:blipFill>
          <a:blip r:embed="rId1"/>
          <a:stretch>
            <a:fillRect/>
          </a:stretch>
        </p:blipFill>
        <p:spPr>
          <a:xfrm>
            <a:off x="659765" y="1022350"/>
            <a:ext cx="5305425" cy="7137400"/>
          </a:xfrm>
          <a:prstGeom prst="rect">
            <a:avLst/>
          </a:prstGeom>
        </p:spPr>
      </p:pic>
      <p:pic>
        <p:nvPicPr>
          <p:cNvPr id="6" name="Picture 5"/>
          <p:cNvPicPr>
            <a:picLocks noChangeAspect="1"/>
          </p:cNvPicPr>
          <p:nvPr/>
        </p:nvPicPr>
        <p:blipFill>
          <a:blip r:embed="rId2"/>
          <a:stretch>
            <a:fillRect/>
          </a:stretch>
        </p:blipFill>
        <p:spPr>
          <a:xfrm>
            <a:off x="6557645" y="1022350"/>
            <a:ext cx="7348220" cy="63480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5413" y="10787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Implementation-Frontend</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5" name="Picture 4"/>
          <p:cNvPicPr>
            <a:picLocks noChangeAspect="1"/>
          </p:cNvPicPr>
          <p:nvPr/>
        </p:nvPicPr>
        <p:blipFill>
          <a:blip r:embed="rId1"/>
          <a:stretch>
            <a:fillRect/>
          </a:stretch>
        </p:blipFill>
        <p:spPr>
          <a:xfrm>
            <a:off x="135890" y="870585"/>
            <a:ext cx="6750050" cy="7036435"/>
          </a:xfrm>
          <a:prstGeom prst="rect">
            <a:avLst/>
          </a:prstGeom>
        </p:spPr>
      </p:pic>
      <p:pic>
        <p:nvPicPr>
          <p:cNvPr id="6" name="Picture 5"/>
          <p:cNvPicPr>
            <a:picLocks noChangeAspect="1"/>
          </p:cNvPicPr>
          <p:nvPr/>
        </p:nvPicPr>
        <p:blipFill>
          <a:blip r:embed="rId2"/>
          <a:stretch>
            <a:fillRect/>
          </a:stretch>
        </p:blipFill>
        <p:spPr>
          <a:xfrm>
            <a:off x="6886575" y="870585"/>
            <a:ext cx="7743825" cy="70434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5413" y="10787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Implementation-Backend</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3" name="Picture 2"/>
          <p:cNvPicPr>
            <a:picLocks noChangeAspect="1"/>
          </p:cNvPicPr>
          <p:nvPr/>
        </p:nvPicPr>
        <p:blipFill>
          <a:blip r:embed="rId1"/>
          <a:stretch>
            <a:fillRect/>
          </a:stretch>
        </p:blipFill>
        <p:spPr>
          <a:xfrm>
            <a:off x="0" y="870585"/>
            <a:ext cx="6227445" cy="6846570"/>
          </a:xfrm>
          <a:prstGeom prst="rect">
            <a:avLst/>
          </a:prstGeom>
        </p:spPr>
      </p:pic>
      <p:pic>
        <p:nvPicPr>
          <p:cNvPr id="4" name="Picture 3"/>
          <p:cNvPicPr>
            <a:picLocks noChangeAspect="1"/>
          </p:cNvPicPr>
          <p:nvPr/>
        </p:nvPicPr>
        <p:blipFill>
          <a:blip r:embed="rId2"/>
          <a:stretch>
            <a:fillRect/>
          </a:stretch>
        </p:blipFill>
        <p:spPr>
          <a:xfrm>
            <a:off x="6228080" y="870585"/>
            <a:ext cx="8187690" cy="7213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4393" y="67175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Implementation</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3" name="Text 1"/>
          <p:cNvSpPr/>
          <p:nvPr/>
        </p:nvSpPr>
        <p:spPr>
          <a:xfrm>
            <a:off x="924560" y="2299335"/>
            <a:ext cx="4253230" cy="612140"/>
          </a:xfrm>
          <a:prstGeom prst="rect">
            <a:avLst/>
          </a:prstGeom>
          <a:noFill/>
        </p:spPr>
        <p:txBody>
          <a:bodyPr wrap="square" lIns="0" tIns="0" rIns="0" bIns="0" rtlCol="0" anchor="t"/>
          <a:lstStyle/>
          <a:p>
            <a:pPr marL="0" indent="0">
              <a:lnSpc>
                <a:spcPts val="3000"/>
              </a:lnSpc>
              <a:buNone/>
            </a:pPr>
            <a:r>
              <a:rPr lang="en-GB" alt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sym typeface="+mn-ea"/>
              </a:rPr>
              <a:t>Terminal Window Output</a:t>
            </a:r>
            <a:endParaRPr lang="en-GB" alt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sym typeface="+mn-ea"/>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5" name="Picture 4"/>
          <p:cNvPicPr>
            <a:picLocks noChangeAspect="1"/>
          </p:cNvPicPr>
          <p:nvPr/>
        </p:nvPicPr>
        <p:blipFill>
          <a:blip r:embed="rId1"/>
          <a:stretch>
            <a:fillRect/>
          </a:stretch>
        </p:blipFill>
        <p:spPr>
          <a:xfrm>
            <a:off x="0" y="3004185"/>
            <a:ext cx="14630400" cy="39903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7048" y="114618"/>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Alice"/>
                <a:ea typeface="Merriweather" panose="00000500000000000000" pitchFamily="34" charset="-122"/>
                <a:cs typeface="Merriweather" panose="00000500000000000000" pitchFamily="34" charset="-120"/>
              </a:rPr>
              <a:t>Outline</a:t>
            </a:r>
            <a:endParaRPr lang="en-GB" altLang="en-US" sz="4850" dirty="0">
              <a:solidFill>
                <a:srgbClr val="F5F0F0"/>
              </a:solidFill>
              <a:latin typeface="Alice"/>
              <a:ea typeface="Merriweather" panose="00000500000000000000" pitchFamily="34" charset="-122"/>
              <a:cs typeface="Merriweather" panose="00000500000000000000" pitchFamily="34" charset="-120"/>
            </a:endParaRPr>
          </a:p>
        </p:txBody>
      </p:sp>
      <p:sp>
        <p:nvSpPr>
          <p:cNvPr id="4" name="Text 2"/>
          <p:cNvSpPr/>
          <p:nvPr/>
        </p:nvSpPr>
        <p:spPr>
          <a:xfrm>
            <a:off x="509270" y="1680845"/>
            <a:ext cx="5537200" cy="3769360"/>
          </a:xfrm>
          <a:prstGeom prst="rect">
            <a:avLst/>
          </a:prstGeom>
          <a:noFill/>
        </p:spPr>
        <p:txBody>
          <a:bodyPr wrap="square" lIns="0" tIns="0" rIns="0" bIns="0" rtlCol="0" anchor="t"/>
          <a:lstStyle/>
          <a:p>
            <a:pPr marL="342900" indent="-342900">
              <a:lnSpc>
                <a:spcPct val="100000"/>
              </a:lnSpc>
              <a:buFont typeface="Wingdings" panose="05000000000000000000" charset="0"/>
              <a:buChar char="Ø"/>
            </a:pPr>
            <a:r>
              <a:rPr lang="en-US" altLang="en-GB" sz="1900" dirty="0">
                <a:solidFill>
                  <a:schemeClr val="bg1"/>
                </a:solidFill>
                <a:latin typeface="Merriweather" panose="00000500000000000000" pitchFamily="34" charset="0"/>
                <a:cs typeface="Merriweather" panose="00000500000000000000" pitchFamily="34" charset="0"/>
              </a:rPr>
              <a:t>Introduction</a:t>
            </a: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r>
              <a:rPr lang="en-US" altLang="en-GB" sz="1900" dirty="0">
                <a:solidFill>
                  <a:schemeClr val="bg1"/>
                </a:solidFill>
                <a:latin typeface="Merriweather" panose="00000500000000000000" pitchFamily="34" charset="0"/>
                <a:cs typeface="Merriweather" panose="00000500000000000000" pitchFamily="34" charset="0"/>
              </a:rPr>
              <a:t>Problem Statement</a:t>
            </a: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r>
              <a:rPr lang="en-US" altLang="en-GB" sz="1900" dirty="0">
                <a:solidFill>
                  <a:schemeClr val="bg1"/>
                </a:solidFill>
                <a:latin typeface="Merriweather" panose="00000500000000000000" pitchFamily="34" charset="0"/>
                <a:cs typeface="Merriweather" panose="00000500000000000000" pitchFamily="34" charset="0"/>
              </a:rPr>
              <a:t>Research Objectives</a:t>
            </a: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r>
              <a:rPr lang="en-US" altLang="en-GB" sz="1900" dirty="0">
                <a:solidFill>
                  <a:schemeClr val="bg1"/>
                </a:solidFill>
                <a:latin typeface="Merriweather" panose="00000500000000000000" pitchFamily="34" charset="0"/>
                <a:cs typeface="Merriweather" panose="00000500000000000000" pitchFamily="34" charset="0"/>
              </a:rPr>
              <a:t>Proposed System</a:t>
            </a: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r>
              <a:rPr lang="en-US" altLang="en-GB" sz="1900" dirty="0">
                <a:solidFill>
                  <a:schemeClr val="bg1"/>
                </a:solidFill>
                <a:latin typeface="Merriweather" panose="00000500000000000000" pitchFamily="34" charset="0"/>
                <a:cs typeface="Merriweather" panose="00000500000000000000" pitchFamily="34" charset="0"/>
              </a:rPr>
              <a:t>Proposed System Introduction</a:t>
            </a: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r>
              <a:rPr lang="en-US" altLang="en-GB" sz="1900" dirty="0">
                <a:solidFill>
                  <a:schemeClr val="bg1"/>
                </a:solidFill>
                <a:latin typeface="Merriweather" panose="00000500000000000000" pitchFamily="34" charset="0"/>
                <a:cs typeface="Merriweather" panose="00000500000000000000" pitchFamily="34" charset="0"/>
              </a:rPr>
              <a:t>Proposed System Diagram</a:t>
            </a: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nSpc>
                <a:spcPct val="100000"/>
              </a:lnSpc>
              <a:buFont typeface="Wingdings" panose="05000000000000000000" charset="0"/>
              <a:buChar char="Ø"/>
            </a:pPr>
            <a:endParaRPr lang="en-US" altLang="en-GB" sz="1900" dirty="0">
              <a:solidFill>
                <a:schemeClr val="bg1"/>
              </a:solidFill>
              <a:latin typeface="Merriweather" panose="00000500000000000000" pitchFamily="34" charset="0"/>
              <a:cs typeface="Merriweather" panose="00000500000000000000" pitchFamily="34" charset="0"/>
            </a:endParaRPr>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
        <p:nvSpPr>
          <p:cNvPr id="8" name="Text Box 7"/>
          <p:cNvSpPr txBox="1"/>
          <p:nvPr/>
        </p:nvSpPr>
        <p:spPr>
          <a:xfrm>
            <a:off x="6828155" y="1680845"/>
            <a:ext cx="5972810" cy="3969385"/>
          </a:xfrm>
          <a:prstGeom prst="rect">
            <a:avLst/>
          </a:prstGeom>
          <a:noFill/>
        </p:spPr>
        <p:txBody>
          <a:bodyPr wrap="square" rtlCol="0">
            <a:spAutoFit/>
          </a:bodyPr>
          <a:lstStyle/>
          <a:p>
            <a:pPr marL="285750" indent="-285750">
              <a:lnSpc>
                <a:spcPct val="100000"/>
              </a:lnSpc>
              <a:buFont typeface="Wingdings" panose="05000000000000000000" charset="0"/>
              <a:buChar char="Ø"/>
            </a:pPr>
            <a:r>
              <a:rPr lang="en-US" altLang="en-GB" dirty="0">
                <a:solidFill>
                  <a:schemeClr val="bg1"/>
                </a:solidFill>
                <a:latin typeface="Merriweather" panose="00000500000000000000" pitchFamily="34" charset="0"/>
                <a:cs typeface="Merriweather" panose="00000500000000000000" pitchFamily="34" charset="0"/>
                <a:sym typeface="+mn-ea"/>
              </a:rPr>
              <a:t>List of Modules</a:t>
            </a: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r>
              <a:rPr lang="en-US" altLang="en-GB" dirty="0">
                <a:solidFill>
                  <a:schemeClr val="bg1"/>
                </a:solidFill>
                <a:latin typeface="Merriweather" panose="00000500000000000000" pitchFamily="34" charset="0"/>
                <a:cs typeface="Merriweather" panose="00000500000000000000" pitchFamily="34" charset="0"/>
                <a:sym typeface="+mn-ea"/>
              </a:rPr>
              <a:t>Module Explanations (Algorithms)</a:t>
            </a: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r>
              <a:rPr lang="en-GB" altLang="en-US" dirty="0">
                <a:solidFill>
                  <a:schemeClr val="bg1"/>
                </a:solidFill>
                <a:latin typeface="Merriweather" panose="00000500000000000000" pitchFamily="34" charset="0"/>
                <a:cs typeface="Merriweather" panose="00000500000000000000" pitchFamily="34" charset="0"/>
                <a:sym typeface="+mn-ea"/>
              </a:rPr>
              <a:t>10</a:t>
            </a:r>
            <a:r>
              <a:rPr lang="en-US" altLang="en-GB" dirty="0">
                <a:solidFill>
                  <a:schemeClr val="bg1"/>
                </a:solidFill>
                <a:latin typeface="Merriweather" panose="00000500000000000000" pitchFamily="34" charset="0"/>
                <a:cs typeface="Merriweather" panose="00000500000000000000" pitchFamily="34" charset="0"/>
                <a:sym typeface="+mn-ea"/>
              </a:rPr>
              <a:t>0% Implementation with Results</a:t>
            </a: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r>
              <a:rPr lang="en-US" altLang="en-GB" dirty="0">
                <a:solidFill>
                  <a:schemeClr val="bg1"/>
                </a:solidFill>
                <a:latin typeface="Merriweather" panose="00000500000000000000" pitchFamily="34" charset="0"/>
                <a:cs typeface="Merriweather" panose="00000500000000000000" pitchFamily="34" charset="0"/>
                <a:sym typeface="+mn-ea"/>
              </a:rPr>
              <a:t>Next Steps</a:t>
            </a: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r>
              <a:rPr lang="en-US" altLang="en-GB" dirty="0">
                <a:solidFill>
                  <a:schemeClr val="bg1"/>
                </a:solidFill>
                <a:latin typeface="Merriweather" panose="00000500000000000000" pitchFamily="34" charset="0"/>
                <a:cs typeface="Merriweather" panose="00000500000000000000" pitchFamily="34" charset="0"/>
                <a:sym typeface="+mn-ea"/>
              </a:rPr>
              <a:t>Guide Approval Snapshot</a:t>
            </a: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r>
              <a:rPr lang="en-US" altLang="en-GB" dirty="0">
                <a:solidFill>
                  <a:schemeClr val="bg1"/>
                </a:solidFill>
                <a:latin typeface="Merriweather" panose="00000500000000000000" pitchFamily="34" charset="0"/>
                <a:cs typeface="Merriweather" panose="00000500000000000000" pitchFamily="34" charset="0"/>
                <a:sym typeface="+mn-ea"/>
              </a:rPr>
              <a:t>Research Paper Status</a:t>
            </a: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lnSpc>
                <a:spcPct val="100000"/>
              </a:lnSpc>
              <a:buFont typeface="Wingdings" panose="05000000000000000000" charset="0"/>
              <a:buChar char="Ø"/>
            </a:pPr>
            <a:r>
              <a:rPr lang="en-US" altLang="en-GB" dirty="0">
                <a:solidFill>
                  <a:schemeClr val="bg1"/>
                </a:solidFill>
                <a:latin typeface="Merriweather" panose="00000500000000000000" pitchFamily="34" charset="0"/>
                <a:cs typeface="Merriweather" panose="00000500000000000000" pitchFamily="34" charset="0"/>
                <a:sym typeface="+mn-ea"/>
              </a:rPr>
              <a:t>References</a:t>
            </a:r>
            <a:endParaRPr lang="en-US" altLang="en-GB" dirty="0">
              <a:solidFill>
                <a:schemeClr val="bg1"/>
              </a:solidFill>
              <a:latin typeface="Merriweather" panose="00000500000000000000" pitchFamily="34" charset="0"/>
              <a:cs typeface="Merriweather" panose="00000500000000000000" pitchFamily="34" charset="0"/>
            </a:endParaRPr>
          </a:p>
          <a:p>
            <a:pPr marL="285750" indent="-285750">
              <a:buFont typeface="Wingdings" panose="05000000000000000000" charset="0"/>
              <a:buChar char="Ø"/>
            </a:pPr>
            <a:endParaRPr lang="en-GB"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4393" y="67175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Results</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5" name="Picture 4"/>
          <p:cNvPicPr>
            <a:picLocks noChangeAspect="1"/>
          </p:cNvPicPr>
          <p:nvPr/>
        </p:nvPicPr>
        <p:blipFill>
          <a:blip r:embed="rId1"/>
          <a:stretch>
            <a:fillRect/>
          </a:stretch>
        </p:blipFill>
        <p:spPr>
          <a:xfrm>
            <a:off x="7098030" y="81915"/>
            <a:ext cx="7553325" cy="4293870"/>
          </a:xfrm>
          <a:prstGeom prst="rect">
            <a:avLst/>
          </a:prstGeom>
        </p:spPr>
      </p:pic>
      <p:pic>
        <p:nvPicPr>
          <p:cNvPr id="6" name="Picture 5"/>
          <p:cNvPicPr>
            <a:picLocks noChangeAspect="1"/>
          </p:cNvPicPr>
          <p:nvPr/>
        </p:nvPicPr>
        <p:blipFill>
          <a:blip r:embed="rId2"/>
          <a:stretch>
            <a:fillRect/>
          </a:stretch>
        </p:blipFill>
        <p:spPr>
          <a:xfrm>
            <a:off x="0" y="3953510"/>
            <a:ext cx="7496175" cy="42062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4393" y="67175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Results</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3" name="Picture 2"/>
          <p:cNvPicPr>
            <a:picLocks noChangeAspect="1"/>
          </p:cNvPicPr>
          <p:nvPr/>
        </p:nvPicPr>
        <p:blipFill>
          <a:blip r:embed="rId1"/>
          <a:stretch>
            <a:fillRect/>
          </a:stretch>
        </p:blipFill>
        <p:spPr>
          <a:xfrm>
            <a:off x="0" y="4027805"/>
            <a:ext cx="7467600" cy="4201795"/>
          </a:xfrm>
          <a:prstGeom prst="rect">
            <a:avLst/>
          </a:prstGeom>
        </p:spPr>
      </p:pic>
      <p:pic>
        <p:nvPicPr>
          <p:cNvPr id="4" name="Picture 3"/>
          <p:cNvPicPr>
            <a:picLocks noChangeAspect="1"/>
          </p:cNvPicPr>
          <p:nvPr/>
        </p:nvPicPr>
        <p:blipFill>
          <a:blip r:embed="rId2"/>
          <a:stretch>
            <a:fillRect/>
          </a:stretch>
        </p:blipFill>
        <p:spPr>
          <a:xfrm>
            <a:off x="7181850" y="73025"/>
            <a:ext cx="7448550" cy="42037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4393" y="671751"/>
            <a:ext cx="6102906" cy="762833"/>
          </a:xfrm>
          <a:prstGeom prst="rect">
            <a:avLst/>
          </a:prstGeom>
          <a:noFill/>
        </p:spPr>
        <p:txBody>
          <a:bodyPr wrap="none" lIns="0" tIns="0" rIns="0" bIns="0" rtlCol="0" anchor="t"/>
          <a:lstStyle/>
          <a:p>
            <a:pPr marL="0" indent="0">
              <a:lnSpc>
                <a:spcPts val="6000"/>
              </a:lnSpc>
              <a:buNone/>
            </a:pPr>
            <a:r>
              <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Results</a:t>
            </a:r>
            <a:endParaRPr lang="en-GB" altLang="en-US" sz="48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1" name="Rectangles 1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5" name="Picture 4"/>
          <p:cNvPicPr>
            <a:picLocks noChangeAspect="1"/>
          </p:cNvPicPr>
          <p:nvPr/>
        </p:nvPicPr>
        <p:blipFill>
          <a:blip r:embed="rId1"/>
          <a:stretch>
            <a:fillRect/>
          </a:stretch>
        </p:blipFill>
        <p:spPr>
          <a:xfrm>
            <a:off x="1607185" y="1504950"/>
            <a:ext cx="11415395" cy="645223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028581"/>
            <a:ext cx="7849314" cy="771287"/>
          </a:xfrm>
          <a:prstGeom prst="rect">
            <a:avLst/>
          </a:prstGeom>
          <a:noFill/>
        </p:spPr>
        <p:txBody>
          <a:bodyPr wrap="none" lIns="0" tIns="0" rIns="0" bIns="0" rtlCol="0" anchor="t"/>
          <a:lstStyle/>
          <a:p>
            <a:pPr marL="0" indent="0">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Analysis Approaches</a:t>
            </a:r>
            <a:endParaRPr lang="en-US" sz="4850" dirty="0"/>
          </a:p>
        </p:txBody>
      </p:sp>
      <p:sp>
        <p:nvSpPr>
          <p:cNvPr id="3" name="Shape 1"/>
          <p:cNvSpPr/>
          <p:nvPr/>
        </p:nvSpPr>
        <p:spPr>
          <a:xfrm>
            <a:off x="863798" y="2293501"/>
            <a:ext cx="2150388" cy="1421963"/>
          </a:xfrm>
          <a:prstGeom prst="roundRect">
            <a:avLst>
              <a:gd name="adj" fmla="val 7291"/>
            </a:avLst>
          </a:prstGeom>
          <a:solidFill>
            <a:srgbClr val="003180"/>
          </a:solidFill>
          <a:ln w="15240">
            <a:solidFill>
              <a:srgbClr val="194A99"/>
            </a:solidFill>
            <a:prstDash val="solid"/>
          </a:ln>
        </p:spPr>
      </p:sp>
      <p:sp>
        <p:nvSpPr>
          <p:cNvPr id="4" name="Text 2"/>
          <p:cNvSpPr/>
          <p:nvPr/>
        </p:nvSpPr>
        <p:spPr>
          <a:xfrm>
            <a:off x="1125855" y="2757726"/>
            <a:ext cx="135850" cy="493514"/>
          </a:xfrm>
          <a:prstGeom prst="rect">
            <a:avLst/>
          </a:prstGeom>
          <a:noFill/>
        </p:spPr>
        <p:txBody>
          <a:bodyPr wrap="none" lIns="0" tIns="0" rIns="0" bIns="0" rtlCol="0" anchor="t"/>
          <a:lstStyle/>
          <a:p>
            <a:pPr marL="0" indent="0" algn="ctr">
              <a:lnSpc>
                <a:spcPts val="385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1</a:t>
            </a:r>
            <a:endParaRPr lang="en-US" sz="2400" dirty="0"/>
          </a:p>
        </p:txBody>
      </p:sp>
      <p:sp>
        <p:nvSpPr>
          <p:cNvPr id="5" name="Text 3"/>
          <p:cNvSpPr/>
          <p:nvPr/>
        </p:nvSpPr>
        <p:spPr>
          <a:xfrm>
            <a:off x="3261003" y="2540318"/>
            <a:ext cx="3085386" cy="385524"/>
          </a:xfrm>
          <a:prstGeom prst="rect">
            <a:avLst/>
          </a:prstGeom>
          <a:noFill/>
        </p:spPr>
        <p:txBody>
          <a:bodyPr wrap="none" lIns="0" tIns="0" rIns="0" bIns="0" rtlCol="0" anchor="t"/>
          <a:lstStyle/>
          <a:p>
            <a:pPr marL="0" indent="0" algn="l">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Preprocessing</a:t>
            </a:r>
            <a:endParaRPr lang="en-US" sz="2400" dirty="0"/>
          </a:p>
        </p:txBody>
      </p:sp>
      <p:sp>
        <p:nvSpPr>
          <p:cNvPr id="6" name="Text 4"/>
          <p:cNvSpPr/>
          <p:nvPr/>
        </p:nvSpPr>
        <p:spPr>
          <a:xfrm>
            <a:off x="3261003" y="3073837"/>
            <a:ext cx="5593675" cy="394811"/>
          </a:xfrm>
          <a:prstGeom prst="rect">
            <a:avLst/>
          </a:prstGeom>
          <a:noFill/>
        </p:spPr>
        <p:txBody>
          <a:bodyPr wrap="non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Handling missing values, standardizing units.</a:t>
            </a:r>
            <a:endParaRPr lang="en-US" sz="1900" dirty="0"/>
          </a:p>
        </p:txBody>
      </p:sp>
      <p:sp>
        <p:nvSpPr>
          <p:cNvPr id="7" name="Shape 5"/>
          <p:cNvSpPr/>
          <p:nvPr/>
        </p:nvSpPr>
        <p:spPr>
          <a:xfrm>
            <a:off x="3137535" y="3700224"/>
            <a:ext cx="10505718" cy="15240"/>
          </a:xfrm>
          <a:prstGeom prst="roundRect">
            <a:avLst>
              <a:gd name="adj" fmla="val 680244"/>
            </a:avLst>
          </a:prstGeom>
          <a:solidFill>
            <a:srgbClr val="194A99"/>
          </a:solidFill>
        </p:spPr>
      </p:sp>
      <p:sp>
        <p:nvSpPr>
          <p:cNvPr id="8" name="Shape 6"/>
          <p:cNvSpPr/>
          <p:nvPr/>
        </p:nvSpPr>
        <p:spPr>
          <a:xfrm>
            <a:off x="863798" y="3838813"/>
            <a:ext cx="4300895" cy="1421963"/>
          </a:xfrm>
          <a:prstGeom prst="roundRect">
            <a:avLst>
              <a:gd name="adj" fmla="val 7291"/>
            </a:avLst>
          </a:prstGeom>
          <a:solidFill>
            <a:srgbClr val="003180"/>
          </a:solidFill>
          <a:ln w="15240">
            <a:solidFill>
              <a:srgbClr val="194A99"/>
            </a:solidFill>
            <a:prstDash val="solid"/>
          </a:ln>
        </p:spPr>
      </p:sp>
      <p:sp>
        <p:nvSpPr>
          <p:cNvPr id="9" name="Text 7"/>
          <p:cNvSpPr/>
          <p:nvPr/>
        </p:nvSpPr>
        <p:spPr>
          <a:xfrm>
            <a:off x="1125855" y="4303038"/>
            <a:ext cx="184547" cy="493514"/>
          </a:xfrm>
          <a:prstGeom prst="rect">
            <a:avLst/>
          </a:prstGeom>
          <a:noFill/>
        </p:spPr>
        <p:txBody>
          <a:bodyPr wrap="none" lIns="0" tIns="0" rIns="0" bIns="0" rtlCol="0" anchor="t"/>
          <a:lstStyle/>
          <a:p>
            <a:pPr marL="0" indent="0" algn="ctr">
              <a:lnSpc>
                <a:spcPts val="385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2</a:t>
            </a:r>
            <a:endParaRPr lang="en-US" sz="2400" dirty="0"/>
          </a:p>
        </p:txBody>
      </p:sp>
      <p:sp>
        <p:nvSpPr>
          <p:cNvPr id="10" name="Text 8"/>
          <p:cNvSpPr/>
          <p:nvPr/>
        </p:nvSpPr>
        <p:spPr>
          <a:xfrm>
            <a:off x="5411510" y="4085630"/>
            <a:ext cx="3106817" cy="385524"/>
          </a:xfrm>
          <a:prstGeom prst="rect">
            <a:avLst/>
          </a:prstGeom>
          <a:noFill/>
        </p:spPr>
        <p:txBody>
          <a:bodyPr wrap="none" lIns="0" tIns="0" rIns="0" bIns="0" rtlCol="0" anchor="t"/>
          <a:lstStyle/>
          <a:p>
            <a:pPr marL="0" indent="0" algn="l">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Feature Engineering</a:t>
            </a:r>
            <a:endParaRPr lang="en-US" sz="2400" dirty="0"/>
          </a:p>
        </p:txBody>
      </p:sp>
      <p:sp>
        <p:nvSpPr>
          <p:cNvPr id="11" name="Text 9"/>
          <p:cNvSpPr/>
          <p:nvPr/>
        </p:nvSpPr>
        <p:spPr>
          <a:xfrm>
            <a:off x="5411510" y="4619149"/>
            <a:ext cx="5409962" cy="394811"/>
          </a:xfrm>
          <a:prstGeom prst="rect">
            <a:avLst/>
          </a:prstGeom>
          <a:noFill/>
        </p:spPr>
        <p:txBody>
          <a:bodyPr wrap="none" lIns="0" tIns="0" rIns="0" bIns="0" rtlCol="0" anchor="t"/>
          <a:lstStyle/>
          <a:p>
            <a:pPr marL="0" indent="0" algn="l">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Sentiment scores</a:t>
            </a:r>
            <a:r>
              <a:rPr lang="en-GB" alt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t>
            </a:r>
            <a:endParaRPr lang="en-GB" alt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2" name="Shape 10"/>
          <p:cNvSpPr/>
          <p:nvPr/>
        </p:nvSpPr>
        <p:spPr>
          <a:xfrm>
            <a:off x="5288042" y="5245537"/>
            <a:ext cx="8355211" cy="15240"/>
          </a:xfrm>
          <a:prstGeom prst="roundRect">
            <a:avLst>
              <a:gd name="adj" fmla="val 680244"/>
            </a:avLst>
          </a:prstGeom>
          <a:solidFill>
            <a:srgbClr val="194A99"/>
          </a:solidFill>
        </p:spPr>
      </p:sp>
      <p:sp>
        <p:nvSpPr>
          <p:cNvPr id="13" name="Shape 11"/>
          <p:cNvSpPr/>
          <p:nvPr/>
        </p:nvSpPr>
        <p:spPr>
          <a:xfrm>
            <a:off x="863798" y="5384125"/>
            <a:ext cx="6451402" cy="1816775"/>
          </a:xfrm>
          <a:prstGeom prst="roundRect">
            <a:avLst>
              <a:gd name="adj" fmla="val 5706"/>
            </a:avLst>
          </a:prstGeom>
          <a:solidFill>
            <a:srgbClr val="003180"/>
          </a:solidFill>
          <a:ln w="15240">
            <a:solidFill>
              <a:srgbClr val="194A99"/>
            </a:solidFill>
            <a:prstDash val="solid"/>
          </a:ln>
        </p:spPr>
      </p:sp>
      <p:sp>
        <p:nvSpPr>
          <p:cNvPr id="14" name="Text 12"/>
          <p:cNvSpPr/>
          <p:nvPr/>
        </p:nvSpPr>
        <p:spPr>
          <a:xfrm>
            <a:off x="1125855" y="6045756"/>
            <a:ext cx="172760" cy="493514"/>
          </a:xfrm>
          <a:prstGeom prst="rect">
            <a:avLst/>
          </a:prstGeom>
          <a:noFill/>
        </p:spPr>
        <p:txBody>
          <a:bodyPr wrap="none" lIns="0" tIns="0" rIns="0" bIns="0" rtlCol="0" anchor="t"/>
          <a:lstStyle/>
          <a:p>
            <a:pPr marL="0" indent="0" algn="ctr">
              <a:lnSpc>
                <a:spcPts val="385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3</a:t>
            </a:r>
            <a:endParaRPr lang="en-US" sz="2400" dirty="0"/>
          </a:p>
        </p:txBody>
      </p:sp>
      <p:sp>
        <p:nvSpPr>
          <p:cNvPr id="15" name="Text 13"/>
          <p:cNvSpPr/>
          <p:nvPr/>
        </p:nvSpPr>
        <p:spPr>
          <a:xfrm>
            <a:off x="7562017" y="5630942"/>
            <a:ext cx="3085386" cy="385524"/>
          </a:xfrm>
          <a:prstGeom prst="rect">
            <a:avLst/>
          </a:prstGeom>
          <a:noFill/>
        </p:spPr>
        <p:txBody>
          <a:bodyPr wrap="none" lIns="0" tIns="0" rIns="0" bIns="0" rtlCol="0" anchor="t"/>
          <a:lstStyle/>
          <a:p>
            <a:pPr marL="0" indent="0" algn="l">
              <a:lnSpc>
                <a:spcPts val="3000"/>
              </a:lnSpc>
              <a:buNone/>
            </a:pPr>
            <a:r>
              <a:rPr lang="en-GB" alt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Finding Similarity</a:t>
            </a:r>
            <a:endParaRPr lang="en-GB" alt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6" name="Text 14"/>
          <p:cNvSpPr/>
          <p:nvPr/>
        </p:nvSpPr>
        <p:spPr>
          <a:xfrm>
            <a:off x="7562017" y="6164461"/>
            <a:ext cx="5957768" cy="789622"/>
          </a:xfrm>
          <a:prstGeom prst="rect">
            <a:avLst/>
          </a:prstGeom>
          <a:noFill/>
        </p:spPr>
        <p:txBody>
          <a:bodyPr wrap="square" lIns="0" tIns="0" rIns="0" bIns="0" rtlCol="0" anchor="t"/>
          <a:lstStyle/>
          <a:p>
            <a:pPr marL="0" indent="0" algn="l">
              <a:lnSpc>
                <a:spcPts val="3100"/>
              </a:lnSpc>
              <a:buNone/>
            </a:pPr>
            <a:r>
              <a:rPr lang="en-GB" alt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Use of KNN algorithm to find similar dishes.</a:t>
            </a:r>
            <a:endParaRPr lang="en-GB" alt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7" name="Rectangles 1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6766" y="626269"/>
            <a:ext cx="7711678" cy="711398"/>
          </a:xfrm>
          <a:prstGeom prst="rect">
            <a:avLst/>
          </a:prstGeom>
          <a:noFill/>
        </p:spPr>
        <p:txBody>
          <a:bodyPr wrap="none" lIns="0" tIns="0" rIns="0" bIns="0" rtlCol="0" anchor="t"/>
          <a:lstStyle/>
          <a:p>
            <a:pPr marL="0" indent="0">
              <a:lnSpc>
                <a:spcPts val="5600"/>
              </a:lnSpc>
              <a:buNone/>
            </a:pPr>
            <a:r>
              <a:rPr lang="en-US" sz="44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Data Collection Approaches</a:t>
            </a:r>
            <a:endParaRPr lang="en-US" sz="4450" dirty="0"/>
          </a:p>
        </p:txBody>
      </p:sp>
      <p:pic>
        <p:nvPicPr>
          <p:cNvPr id="3" name="Image 0" descr="preencoded.png"/>
          <p:cNvPicPr>
            <a:picLocks noChangeAspect="1"/>
          </p:cNvPicPr>
          <p:nvPr/>
        </p:nvPicPr>
        <p:blipFill>
          <a:blip r:embed="rId1"/>
          <a:stretch>
            <a:fillRect/>
          </a:stretch>
        </p:blipFill>
        <p:spPr>
          <a:xfrm>
            <a:off x="796766" y="1792962"/>
            <a:ext cx="569119" cy="569119"/>
          </a:xfrm>
          <a:prstGeom prst="rect">
            <a:avLst/>
          </a:prstGeom>
        </p:spPr>
      </p:pic>
      <p:sp>
        <p:nvSpPr>
          <p:cNvPr id="4" name="Text 1"/>
          <p:cNvSpPr/>
          <p:nvPr/>
        </p:nvSpPr>
        <p:spPr>
          <a:xfrm>
            <a:off x="796766" y="2589728"/>
            <a:ext cx="2845594" cy="355640"/>
          </a:xfrm>
          <a:prstGeom prst="rect">
            <a:avLst/>
          </a:prstGeom>
          <a:noFill/>
        </p:spPr>
        <p:txBody>
          <a:bodyPr wrap="none" lIns="0" tIns="0" rIns="0" bIns="0" rtlCol="0" anchor="t"/>
          <a:lstStyle/>
          <a:p>
            <a:pPr marL="0" indent="0" algn="l">
              <a:lnSpc>
                <a:spcPts val="28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Dataset</a:t>
            </a:r>
            <a:endParaRPr lang="en-US" sz="2200" dirty="0"/>
          </a:p>
        </p:txBody>
      </p:sp>
      <p:sp>
        <p:nvSpPr>
          <p:cNvPr id="5" name="Text 2"/>
          <p:cNvSpPr/>
          <p:nvPr/>
        </p:nvSpPr>
        <p:spPr>
          <a:xfrm>
            <a:off x="796766" y="3081933"/>
            <a:ext cx="3003113" cy="1456849"/>
          </a:xfrm>
          <a:prstGeom prst="rect">
            <a:avLst/>
          </a:prstGeom>
          <a:noFill/>
        </p:spPr>
        <p:txBody>
          <a:bodyPr wrap="square" lIns="0" tIns="0" rIns="0" bIns="0" rtlCol="0" anchor="t"/>
          <a:lstStyle/>
          <a:p>
            <a:pPr marL="0" indent="0" algn="l">
              <a:lnSpc>
                <a:spcPts val="285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Recipes and interactions from</a:t>
            </a:r>
            <a:r>
              <a:rPr lang="en-GB" alt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 Zoho dataset</a:t>
            </a: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t>
            </a:r>
            <a:endParaRPr lang="en-US" sz="1750" dirty="0"/>
          </a:p>
        </p:txBody>
      </p:sp>
      <p:pic>
        <p:nvPicPr>
          <p:cNvPr id="6" name="Image 1" descr="preencoded.png"/>
          <p:cNvPicPr>
            <a:picLocks noChangeAspect="1"/>
          </p:cNvPicPr>
          <p:nvPr/>
        </p:nvPicPr>
        <p:blipFill>
          <a:blip r:embed="rId2"/>
          <a:stretch>
            <a:fillRect/>
          </a:stretch>
        </p:blipFill>
        <p:spPr>
          <a:xfrm>
            <a:off x="4141351" y="1792962"/>
            <a:ext cx="569119" cy="569119"/>
          </a:xfrm>
          <a:prstGeom prst="rect">
            <a:avLst/>
          </a:prstGeom>
        </p:spPr>
      </p:pic>
      <p:sp>
        <p:nvSpPr>
          <p:cNvPr id="7" name="Text 3"/>
          <p:cNvSpPr/>
          <p:nvPr/>
        </p:nvSpPr>
        <p:spPr>
          <a:xfrm>
            <a:off x="4141351" y="2589728"/>
            <a:ext cx="2845594" cy="355640"/>
          </a:xfrm>
          <a:prstGeom prst="rect">
            <a:avLst/>
          </a:prstGeom>
          <a:noFill/>
        </p:spPr>
        <p:txBody>
          <a:bodyPr wrap="none" lIns="0" tIns="0" rIns="0" bIns="0" rtlCol="0" anchor="t"/>
          <a:lstStyle/>
          <a:p>
            <a:pPr marL="0" indent="0" algn="l">
              <a:lnSpc>
                <a:spcPts val="28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Advantage</a:t>
            </a:r>
            <a:endParaRPr lang="en-US" sz="2200" dirty="0"/>
          </a:p>
        </p:txBody>
      </p:sp>
      <p:sp>
        <p:nvSpPr>
          <p:cNvPr id="8" name="Text 4"/>
          <p:cNvSpPr/>
          <p:nvPr/>
        </p:nvSpPr>
        <p:spPr>
          <a:xfrm>
            <a:off x="4141351" y="3081933"/>
            <a:ext cx="3003113" cy="1456849"/>
          </a:xfrm>
          <a:prstGeom prst="rect">
            <a:avLst/>
          </a:prstGeom>
          <a:noFill/>
        </p:spPr>
        <p:txBody>
          <a:bodyPr wrap="square" lIns="0" tIns="0" rIns="0" bIns="0" rtlCol="0" anchor="t"/>
          <a:lstStyle/>
          <a:p>
            <a:pPr marL="0" indent="0" algn="l">
              <a:lnSpc>
                <a:spcPts val="285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Rich and diverse dataset covering a wide range of cuisines and user interactions.</a:t>
            </a:r>
            <a:endParaRPr lang="en-US" sz="1750" dirty="0"/>
          </a:p>
        </p:txBody>
      </p:sp>
      <p:pic>
        <p:nvPicPr>
          <p:cNvPr id="9" name="Image 2" descr="preencoded.png"/>
          <p:cNvPicPr>
            <a:picLocks noChangeAspect="1"/>
          </p:cNvPicPr>
          <p:nvPr/>
        </p:nvPicPr>
        <p:blipFill>
          <a:blip r:embed="rId3"/>
          <a:stretch>
            <a:fillRect/>
          </a:stretch>
        </p:blipFill>
        <p:spPr>
          <a:xfrm>
            <a:off x="7485936" y="1792962"/>
            <a:ext cx="569119" cy="569119"/>
          </a:xfrm>
          <a:prstGeom prst="rect">
            <a:avLst/>
          </a:prstGeom>
        </p:spPr>
      </p:pic>
      <p:sp>
        <p:nvSpPr>
          <p:cNvPr id="10" name="Text 5"/>
          <p:cNvSpPr/>
          <p:nvPr/>
        </p:nvSpPr>
        <p:spPr>
          <a:xfrm>
            <a:off x="7485936" y="2589728"/>
            <a:ext cx="2845594" cy="355640"/>
          </a:xfrm>
          <a:prstGeom prst="rect">
            <a:avLst/>
          </a:prstGeom>
          <a:noFill/>
        </p:spPr>
        <p:txBody>
          <a:bodyPr wrap="none" lIns="0" tIns="0" rIns="0" bIns="0" rtlCol="0" anchor="t"/>
          <a:lstStyle/>
          <a:p>
            <a:pPr marL="0" indent="0" algn="l">
              <a:lnSpc>
                <a:spcPts val="28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Limitation</a:t>
            </a:r>
            <a:endParaRPr lang="en-US" sz="2200" dirty="0"/>
          </a:p>
        </p:txBody>
      </p:sp>
      <p:sp>
        <p:nvSpPr>
          <p:cNvPr id="11" name="Text 6"/>
          <p:cNvSpPr/>
          <p:nvPr/>
        </p:nvSpPr>
        <p:spPr>
          <a:xfrm>
            <a:off x="7485936" y="3081933"/>
            <a:ext cx="3003113" cy="728424"/>
          </a:xfrm>
          <a:prstGeom prst="rect">
            <a:avLst/>
          </a:prstGeom>
          <a:noFill/>
        </p:spPr>
        <p:txBody>
          <a:bodyPr wrap="square" lIns="0" tIns="0" rIns="0" bIns="0" rtlCol="0" anchor="t"/>
          <a:lstStyle/>
          <a:p>
            <a:pPr marL="0" indent="0" algn="l">
              <a:lnSpc>
                <a:spcPts val="285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Potential data imbalance and missing entries.</a:t>
            </a:r>
            <a:endParaRPr lang="en-US" sz="1750" dirty="0"/>
          </a:p>
        </p:txBody>
      </p:sp>
      <p:pic>
        <p:nvPicPr>
          <p:cNvPr id="12" name="Image 3" descr="preencoded.png"/>
          <p:cNvPicPr>
            <a:picLocks noChangeAspect="1"/>
          </p:cNvPicPr>
          <p:nvPr/>
        </p:nvPicPr>
        <p:blipFill>
          <a:blip r:embed="rId4"/>
          <a:stretch>
            <a:fillRect/>
          </a:stretch>
        </p:blipFill>
        <p:spPr>
          <a:xfrm>
            <a:off x="10830520" y="1792962"/>
            <a:ext cx="569119" cy="569119"/>
          </a:xfrm>
          <a:prstGeom prst="rect">
            <a:avLst/>
          </a:prstGeom>
        </p:spPr>
      </p:pic>
      <p:sp>
        <p:nvSpPr>
          <p:cNvPr id="13" name="Text 7"/>
          <p:cNvSpPr/>
          <p:nvPr/>
        </p:nvSpPr>
        <p:spPr>
          <a:xfrm>
            <a:off x="10830520" y="2589728"/>
            <a:ext cx="2845594" cy="355640"/>
          </a:xfrm>
          <a:prstGeom prst="rect">
            <a:avLst/>
          </a:prstGeom>
          <a:noFill/>
        </p:spPr>
        <p:txBody>
          <a:bodyPr wrap="none" lIns="0" tIns="0" rIns="0" bIns="0" rtlCol="0" anchor="t"/>
          <a:lstStyle/>
          <a:p>
            <a:pPr marL="0" indent="0" algn="l">
              <a:lnSpc>
                <a:spcPts val="28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Potential Risk</a:t>
            </a:r>
            <a:endParaRPr lang="en-US" sz="2200" dirty="0"/>
          </a:p>
        </p:txBody>
      </p:sp>
      <p:sp>
        <p:nvSpPr>
          <p:cNvPr id="14" name="Text 8"/>
          <p:cNvSpPr/>
          <p:nvPr/>
        </p:nvSpPr>
        <p:spPr>
          <a:xfrm>
            <a:off x="10830520" y="3081933"/>
            <a:ext cx="3003113" cy="728424"/>
          </a:xfrm>
          <a:prstGeom prst="rect">
            <a:avLst/>
          </a:prstGeom>
          <a:noFill/>
        </p:spPr>
        <p:txBody>
          <a:bodyPr wrap="square" lIns="0" tIns="0" rIns="0" bIns="0" rtlCol="0" anchor="t"/>
          <a:lstStyle/>
          <a:p>
            <a:pPr marL="0" indent="0" algn="l">
              <a:lnSpc>
                <a:spcPts val="285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Misrepresentation of nutritional values.</a:t>
            </a:r>
            <a:endParaRPr lang="en-US" sz="1750" dirty="0"/>
          </a:p>
        </p:txBody>
      </p:sp>
      <p:pic>
        <p:nvPicPr>
          <p:cNvPr id="15" name="Image 4" descr="preencoded.png"/>
          <p:cNvPicPr>
            <a:picLocks noChangeAspect="1"/>
          </p:cNvPicPr>
          <p:nvPr/>
        </p:nvPicPr>
        <p:blipFill>
          <a:blip r:embed="rId5"/>
          <a:stretch>
            <a:fillRect/>
          </a:stretch>
        </p:blipFill>
        <p:spPr>
          <a:xfrm>
            <a:off x="796766" y="5221724"/>
            <a:ext cx="569119" cy="569119"/>
          </a:xfrm>
          <a:prstGeom prst="rect">
            <a:avLst/>
          </a:prstGeom>
        </p:spPr>
      </p:pic>
      <p:sp>
        <p:nvSpPr>
          <p:cNvPr id="16" name="Text 9"/>
          <p:cNvSpPr/>
          <p:nvPr/>
        </p:nvSpPr>
        <p:spPr>
          <a:xfrm>
            <a:off x="796766" y="6018490"/>
            <a:ext cx="2845594" cy="355640"/>
          </a:xfrm>
          <a:prstGeom prst="rect">
            <a:avLst/>
          </a:prstGeom>
          <a:noFill/>
        </p:spPr>
        <p:txBody>
          <a:bodyPr wrap="none" lIns="0" tIns="0" rIns="0" bIns="0" rtlCol="0" anchor="t"/>
          <a:lstStyle/>
          <a:p>
            <a:pPr marL="0" indent="0" algn="l">
              <a:lnSpc>
                <a:spcPts val="2800"/>
              </a:lnSpc>
              <a:buNone/>
            </a:pPr>
            <a:r>
              <a:rPr lang="en-US" sz="22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Ethical Issues</a:t>
            </a:r>
            <a:endParaRPr lang="en-US" sz="2200" dirty="0"/>
          </a:p>
        </p:txBody>
      </p:sp>
      <p:sp>
        <p:nvSpPr>
          <p:cNvPr id="17" name="Text 10"/>
          <p:cNvSpPr/>
          <p:nvPr/>
        </p:nvSpPr>
        <p:spPr>
          <a:xfrm>
            <a:off x="796766" y="6510695"/>
            <a:ext cx="3003113" cy="1092637"/>
          </a:xfrm>
          <a:prstGeom prst="rect">
            <a:avLst/>
          </a:prstGeom>
          <a:noFill/>
        </p:spPr>
        <p:txBody>
          <a:bodyPr wrap="square" lIns="0" tIns="0" rIns="0" bIns="0" rtlCol="0" anchor="t"/>
          <a:lstStyle/>
          <a:p>
            <a:pPr marL="0" indent="0" algn="l">
              <a:lnSpc>
                <a:spcPts val="2850"/>
              </a:lnSpc>
              <a:buNone/>
            </a:pPr>
            <a:r>
              <a:rPr lang="en-US" sz="17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Ensuring user privacy when collecting and processing camera data.</a:t>
            </a:r>
            <a:endParaRPr lang="en-US" sz="1750" dirty="0"/>
          </a:p>
        </p:txBody>
      </p:sp>
      <p:sp>
        <p:nvSpPr>
          <p:cNvPr id="18" name="Rectangles 17"/>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1560671"/>
            <a:ext cx="6248876" cy="771287"/>
          </a:xfrm>
          <a:prstGeom prst="rect">
            <a:avLst/>
          </a:prstGeom>
          <a:noFill/>
        </p:spPr>
        <p:txBody>
          <a:bodyPr wrap="none" lIns="0" tIns="0" rIns="0" bIns="0" rtlCol="0" anchor="t"/>
          <a:lstStyle/>
          <a:p>
            <a:pPr marL="0" indent="0">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Research Challenges</a:t>
            </a:r>
            <a:endParaRPr lang="en-US" sz="4850" dirty="0"/>
          </a:p>
        </p:txBody>
      </p:sp>
      <p:sp>
        <p:nvSpPr>
          <p:cNvPr id="3" name="Shape 1"/>
          <p:cNvSpPr/>
          <p:nvPr/>
        </p:nvSpPr>
        <p:spPr>
          <a:xfrm>
            <a:off x="863798" y="3103245"/>
            <a:ext cx="431840" cy="431840"/>
          </a:xfrm>
          <a:prstGeom prst="roundRect">
            <a:avLst>
              <a:gd name="adj" fmla="val 24006"/>
            </a:avLst>
          </a:prstGeom>
          <a:solidFill>
            <a:srgbClr val="003180"/>
          </a:solidFill>
          <a:ln w="15240">
            <a:solidFill>
              <a:srgbClr val="194A99"/>
            </a:solidFill>
            <a:prstDash val="solid"/>
          </a:ln>
        </p:spPr>
      </p:sp>
      <p:sp>
        <p:nvSpPr>
          <p:cNvPr id="4" name="Text 2"/>
          <p:cNvSpPr/>
          <p:nvPr/>
        </p:nvSpPr>
        <p:spPr>
          <a:xfrm>
            <a:off x="1542455" y="3103245"/>
            <a:ext cx="3085386" cy="385524"/>
          </a:xfrm>
          <a:prstGeom prst="rect">
            <a:avLst/>
          </a:prstGeom>
          <a:noFill/>
        </p:spPr>
        <p:txBody>
          <a:bodyPr wrap="none" lIns="0" tIns="0" rIns="0" bIns="0" rtlCol="0" anchor="t"/>
          <a:lstStyle/>
          <a:p>
            <a:pPr marL="0" indent="0">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Challenge 1</a:t>
            </a:r>
            <a:endParaRPr lang="en-US" sz="2400" dirty="0"/>
          </a:p>
        </p:txBody>
      </p:sp>
      <p:sp>
        <p:nvSpPr>
          <p:cNvPr id="5" name="Text 3"/>
          <p:cNvSpPr/>
          <p:nvPr/>
        </p:nvSpPr>
        <p:spPr>
          <a:xfrm>
            <a:off x="1542455" y="3636764"/>
            <a:ext cx="3457694" cy="1184434"/>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Extracting accurate sentiment data from live camera feeds.</a:t>
            </a:r>
            <a:endParaRPr lang="en-US" sz="1900" dirty="0"/>
          </a:p>
        </p:txBody>
      </p:sp>
      <p:sp>
        <p:nvSpPr>
          <p:cNvPr id="6" name="Shape 4"/>
          <p:cNvSpPr/>
          <p:nvPr/>
        </p:nvSpPr>
        <p:spPr>
          <a:xfrm>
            <a:off x="5246965" y="3103245"/>
            <a:ext cx="431840" cy="431840"/>
          </a:xfrm>
          <a:prstGeom prst="roundRect">
            <a:avLst>
              <a:gd name="adj" fmla="val 24006"/>
            </a:avLst>
          </a:prstGeom>
          <a:solidFill>
            <a:srgbClr val="003180"/>
          </a:solidFill>
          <a:ln w="15240">
            <a:solidFill>
              <a:srgbClr val="194A99"/>
            </a:solidFill>
            <a:prstDash val="solid"/>
          </a:ln>
        </p:spPr>
      </p:sp>
      <p:sp>
        <p:nvSpPr>
          <p:cNvPr id="7" name="Text 5"/>
          <p:cNvSpPr/>
          <p:nvPr/>
        </p:nvSpPr>
        <p:spPr>
          <a:xfrm>
            <a:off x="5925622" y="3103245"/>
            <a:ext cx="3085386" cy="385524"/>
          </a:xfrm>
          <a:prstGeom prst="rect">
            <a:avLst/>
          </a:prstGeom>
          <a:noFill/>
        </p:spPr>
        <p:txBody>
          <a:bodyPr wrap="none" lIns="0" tIns="0" rIns="0" bIns="0" rtlCol="0" anchor="t"/>
          <a:lstStyle/>
          <a:p>
            <a:pPr marL="0" indent="0">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Challenge 2</a:t>
            </a:r>
            <a:endParaRPr lang="en-US" sz="2400" dirty="0"/>
          </a:p>
        </p:txBody>
      </p:sp>
      <p:sp>
        <p:nvSpPr>
          <p:cNvPr id="8" name="Text 6"/>
          <p:cNvSpPr/>
          <p:nvPr/>
        </p:nvSpPr>
        <p:spPr>
          <a:xfrm>
            <a:off x="5925622" y="3636764"/>
            <a:ext cx="3457694" cy="1184434"/>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Balancing user preferences</a:t>
            </a:r>
            <a:r>
              <a:rPr lang="en-GB" alt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t>
            </a:r>
            <a:endParaRPr lang="en-GB" alt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9" name="Shape 7"/>
          <p:cNvSpPr/>
          <p:nvPr/>
        </p:nvSpPr>
        <p:spPr>
          <a:xfrm>
            <a:off x="9630132" y="3103245"/>
            <a:ext cx="431840" cy="431840"/>
          </a:xfrm>
          <a:prstGeom prst="roundRect">
            <a:avLst>
              <a:gd name="adj" fmla="val 24006"/>
            </a:avLst>
          </a:prstGeom>
          <a:solidFill>
            <a:srgbClr val="003180"/>
          </a:solidFill>
          <a:ln w="15240">
            <a:solidFill>
              <a:srgbClr val="194A99"/>
            </a:solidFill>
            <a:prstDash val="solid"/>
          </a:ln>
        </p:spPr>
      </p:sp>
      <p:sp>
        <p:nvSpPr>
          <p:cNvPr id="10" name="Text 8"/>
          <p:cNvSpPr/>
          <p:nvPr/>
        </p:nvSpPr>
        <p:spPr>
          <a:xfrm>
            <a:off x="10308788" y="3103245"/>
            <a:ext cx="3085386" cy="385524"/>
          </a:xfrm>
          <a:prstGeom prst="rect">
            <a:avLst/>
          </a:prstGeom>
          <a:noFill/>
        </p:spPr>
        <p:txBody>
          <a:bodyPr wrap="none" lIns="0" tIns="0" rIns="0" bIns="0" rtlCol="0" anchor="t"/>
          <a:lstStyle/>
          <a:p>
            <a:pPr marL="0" indent="0">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Challenge 3</a:t>
            </a:r>
            <a:endParaRPr lang="en-US" sz="2400" dirty="0"/>
          </a:p>
        </p:txBody>
      </p:sp>
      <p:sp>
        <p:nvSpPr>
          <p:cNvPr id="11" name="Text 9"/>
          <p:cNvSpPr/>
          <p:nvPr/>
        </p:nvSpPr>
        <p:spPr>
          <a:xfrm>
            <a:off x="10308788" y="3636764"/>
            <a:ext cx="3457694" cy="789622"/>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Handling noisy, incomplete, or biased datasets.</a:t>
            </a:r>
            <a:endParaRPr lang="en-US" sz="1900" dirty="0"/>
          </a:p>
        </p:txBody>
      </p:sp>
      <p:sp>
        <p:nvSpPr>
          <p:cNvPr id="12" name="Shape 10"/>
          <p:cNvSpPr/>
          <p:nvPr/>
        </p:nvSpPr>
        <p:spPr>
          <a:xfrm>
            <a:off x="863798" y="5345668"/>
            <a:ext cx="431840" cy="431840"/>
          </a:xfrm>
          <a:prstGeom prst="roundRect">
            <a:avLst>
              <a:gd name="adj" fmla="val 24006"/>
            </a:avLst>
          </a:prstGeom>
          <a:solidFill>
            <a:srgbClr val="003180"/>
          </a:solidFill>
          <a:ln w="15240">
            <a:solidFill>
              <a:srgbClr val="194A99"/>
            </a:solidFill>
            <a:prstDash val="solid"/>
          </a:ln>
        </p:spPr>
      </p:sp>
      <p:sp>
        <p:nvSpPr>
          <p:cNvPr id="13" name="Text 11"/>
          <p:cNvSpPr/>
          <p:nvPr/>
        </p:nvSpPr>
        <p:spPr>
          <a:xfrm>
            <a:off x="1542455" y="5345668"/>
            <a:ext cx="3085386" cy="385524"/>
          </a:xfrm>
          <a:prstGeom prst="rect">
            <a:avLst/>
          </a:prstGeom>
          <a:noFill/>
        </p:spPr>
        <p:txBody>
          <a:bodyPr wrap="none" lIns="0" tIns="0" rIns="0" bIns="0" rtlCol="0" anchor="t"/>
          <a:lstStyle/>
          <a:p>
            <a:pPr marL="0" indent="0">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Challenge 4</a:t>
            </a:r>
            <a:endParaRPr lang="en-US" sz="2400" dirty="0"/>
          </a:p>
        </p:txBody>
      </p:sp>
      <p:sp>
        <p:nvSpPr>
          <p:cNvPr id="14" name="Text 12"/>
          <p:cNvSpPr/>
          <p:nvPr/>
        </p:nvSpPr>
        <p:spPr>
          <a:xfrm>
            <a:off x="1542455" y="5879187"/>
            <a:ext cx="5649397" cy="789622"/>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Real-time integration of machine learning models with web technologies.</a:t>
            </a:r>
            <a:endParaRPr lang="en-US" sz="1900" dirty="0"/>
          </a:p>
        </p:txBody>
      </p:sp>
      <p:sp>
        <p:nvSpPr>
          <p:cNvPr id="15" name="Shape 13"/>
          <p:cNvSpPr/>
          <p:nvPr/>
        </p:nvSpPr>
        <p:spPr>
          <a:xfrm>
            <a:off x="7438668" y="5345668"/>
            <a:ext cx="431840" cy="431840"/>
          </a:xfrm>
          <a:prstGeom prst="roundRect">
            <a:avLst>
              <a:gd name="adj" fmla="val 24006"/>
            </a:avLst>
          </a:prstGeom>
          <a:solidFill>
            <a:srgbClr val="003180"/>
          </a:solidFill>
          <a:ln w="15240">
            <a:solidFill>
              <a:srgbClr val="194A99"/>
            </a:solidFill>
            <a:prstDash val="solid"/>
          </a:ln>
        </p:spPr>
      </p:sp>
      <p:sp>
        <p:nvSpPr>
          <p:cNvPr id="16" name="Text 14"/>
          <p:cNvSpPr/>
          <p:nvPr/>
        </p:nvSpPr>
        <p:spPr>
          <a:xfrm>
            <a:off x="8117324" y="5345668"/>
            <a:ext cx="3085386" cy="385524"/>
          </a:xfrm>
          <a:prstGeom prst="rect">
            <a:avLst/>
          </a:prstGeom>
          <a:noFill/>
        </p:spPr>
        <p:txBody>
          <a:bodyPr wrap="none" lIns="0" tIns="0" rIns="0" bIns="0" rtlCol="0" anchor="t"/>
          <a:lstStyle/>
          <a:p>
            <a:pPr marL="0" indent="0">
              <a:lnSpc>
                <a:spcPts val="3000"/>
              </a:lnSpc>
              <a:buNone/>
            </a:pPr>
            <a:r>
              <a:rPr lang="en-US" sz="24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Challenge 5</a:t>
            </a:r>
            <a:endParaRPr lang="en-US" sz="2400" dirty="0"/>
          </a:p>
        </p:txBody>
      </p:sp>
      <p:sp>
        <p:nvSpPr>
          <p:cNvPr id="17" name="Text 15"/>
          <p:cNvSpPr/>
          <p:nvPr/>
        </p:nvSpPr>
        <p:spPr>
          <a:xfrm>
            <a:off x="8117324" y="5879187"/>
            <a:ext cx="5649397" cy="789622"/>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Ethical concerns related to data collection and user privacy.</a:t>
            </a:r>
            <a:endParaRPr lang="en-US" sz="1900" dirty="0"/>
          </a:p>
        </p:txBody>
      </p:sp>
      <p:sp>
        <p:nvSpPr>
          <p:cNvPr id="18" name="Rectangles 17"/>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6771" y="657582"/>
            <a:ext cx="5977057" cy="747117"/>
          </a:xfrm>
          <a:prstGeom prst="rect">
            <a:avLst/>
          </a:prstGeom>
          <a:noFill/>
        </p:spPr>
        <p:txBody>
          <a:bodyPr wrap="none" lIns="0" tIns="0" rIns="0" bIns="0" rtlCol="0" anchor="t"/>
          <a:lstStyle/>
          <a:p>
            <a:pPr marL="0" indent="0">
              <a:lnSpc>
                <a:spcPts val="5850"/>
              </a:lnSpc>
              <a:buNone/>
            </a:pPr>
            <a:r>
              <a:rPr lang="en-US" sz="47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Research Objective</a:t>
            </a:r>
            <a:endParaRPr lang="en-US" sz="4700" dirty="0"/>
          </a:p>
        </p:txBody>
      </p:sp>
      <p:pic>
        <p:nvPicPr>
          <p:cNvPr id="3" name="Image 0" descr="preencoded.png"/>
          <p:cNvPicPr>
            <a:picLocks noChangeAspect="1"/>
          </p:cNvPicPr>
          <p:nvPr/>
        </p:nvPicPr>
        <p:blipFill>
          <a:blip r:embed="rId1"/>
          <a:stretch>
            <a:fillRect/>
          </a:stretch>
        </p:blipFill>
        <p:spPr>
          <a:xfrm>
            <a:off x="3274219" y="1882854"/>
            <a:ext cx="1603296" cy="1377434"/>
          </a:xfrm>
          <a:prstGeom prst="rect">
            <a:avLst/>
          </a:prstGeom>
        </p:spPr>
      </p:pic>
      <p:sp>
        <p:nvSpPr>
          <p:cNvPr id="4" name="Text 1"/>
          <p:cNvSpPr/>
          <p:nvPr/>
        </p:nvSpPr>
        <p:spPr>
          <a:xfrm>
            <a:off x="4010025" y="2503170"/>
            <a:ext cx="131445" cy="478155"/>
          </a:xfrm>
          <a:prstGeom prst="rect">
            <a:avLst/>
          </a:prstGeom>
          <a:noFill/>
        </p:spPr>
        <p:txBody>
          <a:bodyPr wrap="none" lIns="0" tIns="0" rIns="0" bIns="0" rtlCol="0" anchor="t"/>
          <a:lstStyle/>
          <a:p>
            <a:pPr marL="0" indent="0" algn="ctr">
              <a:lnSpc>
                <a:spcPts val="3750"/>
              </a:lnSpc>
              <a:buNone/>
            </a:pPr>
            <a:r>
              <a:rPr lang="en-US" sz="23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1</a:t>
            </a:r>
            <a:endParaRPr lang="en-US" sz="2350" dirty="0"/>
          </a:p>
        </p:txBody>
      </p:sp>
      <p:sp>
        <p:nvSpPr>
          <p:cNvPr id="5" name="Text 2"/>
          <p:cNvSpPr/>
          <p:nvPr/>
        </p:nvSpPr>
        <p:spPr>
          <a:xfrm>
            <a:off x="5116592" y="2384822"/>
            <a:ext cx="1360765" cy="373499"/>
          </a:xfrm>
          <a:prstGeom prst="rect">
            <a:avLst/>
          </a:prstGeom>
          <a:noFill/>
        </p:spPr>
        <p:txBody>
          <a:bodyPr wrap="none" lIns="0" tIns="0" rIns="0" bIns="0" rtlCol="0" anchor="t"/>
          <a:lstStyle/>
          <a:p>
            <a:pPr marL="0" indent="0" algn="l">
              <a:lnSpc>
                <a:spcPts val="2900"/>
              </a:lnSpc>
              <a:buNone/>
            </a:pPr>
            <a:r>
              <a:rPr lang="en-US" sz="23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Objective</a:t>
            </a:r>
            <a:endParaRPr lang="en-US" sz="2350" dirty="0"/>
          </a:p>
        </p:txBody>
      </p:sp>
      <p:sp>
        <p:nvSpPr>
          <p:cNvPr id="6" name="Shape 3"/>
          <p:cNvSpPr/>
          <p:nvPr/>
        </p:nvSpPr>
        <p:spPr>
          <a:xfrm>
            <a:off x="4937284" y="3274933"/>
            <a:ext cx="8796576" cy="15240"/>
          </a:xfrm>
          <a:prstGeom prst="roundRect">
            <a:avLst>
              <a:gd name="adj" fmla="val 658890"/>
            </a:avLst>
          </a:prstGeom>
          <a:solidFill>
            <a:srgbClr val="194A99"/>
          </a:solidFill>
        </p:spPr>
      </p:sp>
      <p:pic>
        <p:nvPicPr>
          <p:cNvPr id="7" name="Image 1" descr="preencoded.png"/>
          <p:cNvPicPr>
            <a:picLocks noChangeAspect="1"/>
          </p:cNvPicPr>
          <p:nvPr/>
        </p:nvPicPr>
        <p:blipFill>
          <a:blip r:embed="rId2"/>
          <a:stretch>
            <a:fillRect/>
          </a:stretch>
        </p:blipFill>
        <p:spPr>
          <a:xfrm>
            <a:off x="2472571" y="3320058"/>
            <a:ext cx="3206710" cy="1377434"/>
          </a:xfrm>
          <a:prstGeom prst="rect">
            <a:avLst/>
          </a:prstGeom>
        </p:spPr>
      </p:pic>
      <p:sp>
        <p:nvSpPr>
          <p:cNvPr id="8" name="Text 4"/>
          <p:cNvSpPr/>
          <p:nvPr/>
        </p:nvSpPr>
        <p:spPr>
          <a:xfrm>
            <a:off x="3986570" y="3769638"/>
            <a:ext cx="178713" cy="478155"/>
          </a:xfrm>
          <a:prstGeom prst="rect">
            <a:avLst/>
          </a:prstGeom>
          <a:noFill/>
        </p:spPr>
        <p:txBody>
          <a:bodyPr wrap="none" lIns="0" tIns="0" rIns="0" bIns="0" rtlCol="0" anchor="t"/>
          <a:lstStyle/>
          <a:p>
            <a:pPr marL="0" indent="0" algn="ctr">
              <a:lnSpc>
                <a:spcPts val="3750"/>
              </a:lnSpc>
              <a:buNone/>
            </a:pPr>
            <a:r>
              <a:rPr lang="en-US" sz="23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2</a:t>
            </a:r>
            <a:endParaRPr lang="en-US" sz="2350" dirty="0"/>
          </a:p>
        </p:txBody>
      </p:sp>
      <p:sp>
        <p:nvSpPr>
          <p:cNvPr id="9" name="Text 5"/>
          <p:cNvSpPr/>
          <p:nvPr/>
        </p:nvSpPr>
        <p:spPr>
          <a:xfrm>
            <a:off x="5918359" y="3559135"/>
            <a:ext cx="3522940" cy="373499"/>
          </a:xfrm>
          <a:prstGeom prst="rect">
            <a:avLst/>
          </a:prstGeom>
          <a:noFill/>
        </p:spPr>
        <p:txBody>
          <a:bodyPr wrap="none" lIns="0" tIns="0" rIns="0" bIns="0" rtlCol="0" anchor="t"/>
          <a:lstStyle/>
          <a:p>
            <a:pPr marL="0" indent="0" algn="l">
              <a:lnSpc>
                <a:spcPts val="2900"/>
              </a:lnSpc>
              <a:buNone/>
            </a:pPr>
            <a:r>
              <a:rPr lang="en-US" sz="23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Analyze User Sentiment</a:t>
            </a:r>
            <a:endParaRPr lang="en-US" sz="2350" dirty="0"/>
          </a:p>
        </p:txBody>
      </p:sp>
      <p:sp>
        <p:nvSpPr>
          <p:cNvPr id="10" name="Text 6"/>
          <p:cNvSpPr/>
          <p:nvPr/>
        </p:nvSpPr>
        <p:spPr>
          <a:xfrm>
            <a:off x="5918359" y="4075986"/>
            <a:ext cx="3776782" cy="382429"/>
          </a:xfrm>
          <a:prstGeom prst="rect">
            <a:avLst/>
          </a:prstGeom>
          <a:noFill/>
        </p:spPr>
        <p:txBody>
          <a:bodyPr wrap="none" lIns="0" tIns="0" rIns="0" bIns="0" rtlCol="0" anchor="t"/>
          <a:lstStyle/>
          <a:p>
            <a:pPr marL="0" indent="0" algn="l">
              <a:lnSpc>
                <a:spcPts val="3000"/>
              </a:lnSpc>
              <a:buNone/>
            </a:pPr>
            <a:r>
              <a:rPr lang="en-US" sz="18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In real-time via camera devices.</a:t>
            </a:r>
            <a:endParaRPr lang="en-US" sz="1850" dirty="0"/>
          </a:p>
        </p:txBody>
      </p:sp>
      <p:sp>
        <p:nvSpPr>
          <p:cNvPr id="11" name="Shape 7"/>
          <p:cNvSpPr/>
          <p:nvPr/>
        </p:nvSpPr>
        <p:spPr>
          <a:xfrm>
            <a:off x="5739051" y="4712137"/>
            <a:ext cx="7994809" cy="15240"/>
          </a:xfrm>
          <a:prstGeom prst="roundRect">
            <a:avLst>
              <a:gd name="adj" fmla="val 658890"/>
            </a:avLst>
          </a:prstGeom>
          <a:solidFill>
            <a:srgbClr val="194A99"/>
          </a:solidFill>
        </p:spPr>
      </p:sp>
      <p:pic>
        <p:nvPicPr>
          <p:cNvPr id="12" name="Image 2" descr="preencoded.png"/>
          <p:cNvPicPr>
            <a:picLocks noChangeAspect="1"/>
          </p:cNvPicPr>
          <p:nvPr/>
        </p:nvPicPr>
        <p:blipFill>
          <a:blip r:embed="rId3"/>
          <a:stretch>
            <a:fillRect/>
          </a:stretch>
        </p:blipFill>
        <p:spPr>
          <a:xfrm>
            <a:off x="1670804" y="4757261"/>
            <a:ext cx="4810125" cy="1377434"/>
          </a:xfrm>
          <a:prstGeom prst="rect">
            <a:avLst/>
          </a:prstGeom>
        </p:spPr>
      </p:pic>
      <p:sp>
        <p:nvSpPr>
          <p:cNvPr id="13" name="Text 8"/>
          <p:cNvSpPr/>
          <p:nvPr/>
        </p:nvSpPr>
        <p:spPr>
          <a:xfrm>
            <a:off x="3992166" y="5206841"/>
            <a:ext cx="167402" cy="478155"/>
          </a:xfrm>
          <a:prstGeom prst="rect">
            <a:avLst/>
          </a:prstGeom>
          <a:noFill/>
        </p:spPr>
        <p:txBody>
          <a:bodyPr wrap="none" lIns="0" tIns="0" rIns="0" bIns="0" rtlCol="0" anchor="t"/>
          <a:lstStyle/>
          <a:p>
            <a:pPr marL="0" indent="0" algn="ctr">
              <a:lnSpc>
                <a:spcPts val="3750"/>
              </a:lnSpc>
              <a:buNone/>
            </a:pPr>
            <a:r>
              <a:rPr lang="en-US" sz="23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3</a:t>
            </a:r>
            <a:endParaRPr lang="en-US" sz="2350" dirty="0"/>
          </a:p>
        </p:txBody>
      </p:sp>
      <p:sp>
        <p:nvSpPr>
          <p:cNvPr id="14" name="Text 9"/>
          <p:cNvSpPr/>
          <p:nvPr/>
        </p:nvSpPr>
        <p:spPr>
          <a:xfrm>
            <a:off x="6720007" y="4996339"/>
            <a:ext cx="4005382" cy="373499"/>
          </a:xfrm>
          <a:prstGeom prst="rect">
            <a:avLst/>
          </a:prstGeom>
          <a:noFill/>
        </p:spPr>
        <p:txBody>
          <a:bodyPr wrap="none" lIns="0" tIns="0" rIns="0" bIns="0" rtlCol="0" anchor="t"/>
          <a:lstStyle/>
          <a:p>
            <a:pPr marL="0" indent="0" algn="l">
              <a:lnSpc>
                <a:spcPts val="2900"/>
              </a:lnSpc>
              <a:buNone/>
            </a:pPr>
            <a:r>
              <a:rPr lang="en-GB" altLang="en-US" sz="23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Finding similar dishes</a:t>
            </a:r>
            <a:endParaRPr lang="en-GB" altLang="en-US" sz="23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5" name="Text 10"/>
          <p:cNvSpPr/>
          <p:nvPr/>
        </p:nvSpPr>
        <p:spPr>
          <a:xfrm>
            <a:off x="6720007" y="5513189"/>
            <a:ext cx="4005382" cy="382429"/>
          </a:xfrm>
          <a:prstGeom prst="rect">
            <a:avLst/>
          </a:prstGeom>
          <a:noFill/>
        </p:spPr>
        <p:txBody>
          <a:bodyPr wrap="none" lIns="0" tIns="0" rIns="0" bIns="0" rtlCol="0" anchor="t"/>
          <a:lstStyle/>
          <a:p>
            <a:pPr marL="0" indent="0" algn="l">
              <a:lnSpc>
                <a:spcPts val="3000"/>
              </a:lnSpc>
              <a:buNone/>
            </a:pPr>
            <a:r>
              <a:rPr lang="en-GB" altLang="en-US" sz="18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Use of classification algorithms.</a:t>
            </a:r>
            <a:endParaRPr lang="en-GB" altLang="en-US" sz="18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6" name="Shape 11"/>
          <p:cNvSpPr/>
          <p:nvPr/>
        </p:nvSpPr>
        <p:spPr>
          <a:xfrm>
            <a:off x="6540698" y="6149340"/>
            <a:ext cx="7193161" cy="15240"/>
          </a:xfrm>
          <a:prstGeom prst="roundRect">
            <a:avLst>
              <a:gd name="adj" fmla="val 658890"/>
            </a:avLst>
          </a:prstGeom>
          <a:solidFill>
            <a:srgbClr val="194A99"/>
          </a:solidFill>
        </p:spPr>
      </p:sp>
      <p:pic>
        <p:nvPicPr>
          <p:cNvPr id="17" name="Image 3" descr="preencoded.png"/>
          <p:cNvPicPr>
            <a:picLocks noChangeAspect="1"/>
          </p:cNvPicPr>
          <p:nvPr/>
        </p:nvPicPr>
        <p:blipFill>
          <a:blip r:embed="rId4"/>
          <a:stretch>
            <a:fillRect/>
          </a:stretch>
        </p:blipFill>
        <p:spPr>
          <a:xfrm>
            <a:off x="869156" y="6194465"/>
            <a:ext cx="6413540" cy="1377434"/>
          </a:xfrm>
          <a:prstGeom prst="rect">
            <a:avLst/>
          </a:prstGeom>
        </p:spPr>
      </p:pic>
      <p:sp>
        <p:nvSpPr>
          <p:cNvPr id="18" name="Text 12"/>
          <p:cNvSpPr/>
          <p:nvPr/>
        </p:nvSpPr>
        <p:spPr>
          <a:xfrm>
            <a:off x="3979664" y="6644045"/>
            <a:ext cx="192405" cy="478155"/>
          </a:xfrm>
          <a:prstGeom prst="rect">
            <a:avLst/>
          </a:prstGeom>
          <a:noFill/>
        </p:spPr>
        <p:txBody>
          <a:bodyPr wrap="none" lIns="0" tIns="0" rIns="0" bIns="0" rtlCol="0" anchor="t"/>
          <a:lstStyle/>
          <a:p>
            <a:pPr marL="0" indent="0" algn="ctr">
              <a:lnSpc>
                <a:spcPts val="3750"/>
              </a:lnSpc>
              <a:buNone/>
            </a:pPr>
            <a:r>
              <a:rPr lang="en-US" sz="23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4</a:t>
            </a:r>
            <a:endParaRPr lang="en-US" sz="2350" dirty="0"/>
          </a:p>
        </p:txBody>
      </p:sp>
      <p:sp>
        <p:nvSpPr>
          <p:cNvPr id="19" name="Text 13"/>
          <p:cNvSpPr/>
          <p:nvPr/>
        </p:nvSpPr>
        <p:spPr>
          <a:xfrm>
            <a:off x="7521773" y="6433542"/>
            <a:ext cx="3082290" cy="373499"/>
          </a:xfrm>
          <a:prstGeom prst="rect">
            <a:avLst/>
          </a:prstGeom>
          <a:noFill/>
        </p:spPr>
        <p:txBody>
          <a:bodyPr wrap="none" lIns="0" tIns="0" rIns="0" bIns="0" rtlCol="0" anchor="t"/>
          <a:lstStyle/>
          <a:p>
            <a:pPr marL="0" indent="0" algn="l">
              <a:lnSpc>
                <a:spcPts val="2900"/>
              </a:lnSpc>
              <a:buNone/>
            </a:pPr>
            <a:r>
              <a:rPr lang="en-US" sz="23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Integrate Seamlessly</a:t>
            </a:r>
            <a:endParaRPr lang="en-US" sz="2350" dirty="0"/>
          </a:p>
        </p:txBody>
      </p:sp>
      <p:sp>
        <p:nvSpPr>
          <p:cNvPr id="20" name="Text 14"/>
          <p:cNvSpPr/>
          <p:nvPr/>
        </p:nvSpPr>
        <p:spPr>
          <a:xfrm>
            <a:off x="7521773" y="6950393"/>
            <a:ext cx="3334226" cy="382429"/>
          </a:xfrm>
          <a:prstGeom prst="rect">
            <a:avLst/>
          </a:prstGeom>
          <a:noFill/>
        </p:spPr>
        <p:txBody>
          <a:bodyPr wrap="none" lIns="0" tIns="0" rIns="0" bIns="0" rtlCol="0" anchor="t"/>
          <a:lstStyle/>
          <a:p>
            <a:pPr marL="0" indent="0" algn="l">
              <a:lnSpc>
                <a:spcPts val="3000"/>
              </a:lnSpc>
              <a:buNone/>
            </a:pPr>
            <a:r>
              <a:rPr lang="en-US" sz="185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User-friendly web interface.</a:t>
            </a:r>
            <a:endParaRPr lang="en-US" sz="1850" dirty="0"/>
          </a:p>
        </p:txBody>
      </p:sp>
      <p:sp>
        <p:nvSpPr>
          <p:cNvPr id="21" name="Rectangles 20"/>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883093"/>
          </a:xfrm>
          <a:prstGeom prst="rect">
            <a:avLst/>
          </a:prstGeom>
        </p:spPr>
      </p:pic>
      <p:sp>
        <p:nvSpPr>
          <p:cNvPr id="3" name="Text 0"/>
          <p:cNvSpPr/>
          <p:nvPr/>
        </p:nvSpPr>
        <p:spPr>
          <a:xfrm>
            <a:off x="527209" y="2297668"/>
            <a:ext cx="4498896" cy="470654"/>
          </a:xfrm>
          <a:prstGeom prst="rect">
            <a:avLst/>
          </a:prstGeom>
          <a:noFill/>
        </p:spPr>
        <p:txBody>
          <a:bodyPr wrap="none" lIns="0" tIns="0" rIns="0" bIns="0" rtlCol="0" anchor="t"/>
          <a:lstStyle/>
          <a:p>
            <a:pPr marL="0" indent="0">
              <a:lnSpc>
                <a:spcPts val="3700"/>
              </a:lnSpc>
              <a:buNone/>
            </a:pPr>
            <a:r>
              <a:rPr lang="en-US" sz="29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What is to be done next?</a:t>
            </a:r>
            <a:endParaRPr lang="en-US" sz="2950" dirty="0"/>
          </a:p>
        </p:txBody>
      </p:sp>
      <p:pic>
        <p:nvPicPr>
          <p:cNvPr id="4" name="Image 1" descr="preencoded.png"/>
          <p:cNvPicPr>
            <a:picLocks noChangeAspect="1"/>
          </p:cNvPicPr>
          <p:nvPr/>
        </p:nvPicPr>
        <p:blipFill>
          <a:blip r:embed="rId2"/>
          <a:stretch>
            <a:fillRect/>
          </a:stretch>
        </p:blipFill>
        <p:spPr>
          <a:xfrm>
            <a:off x="527209" y="2994303"/>
            <a:ext cx="753189" cy="1205151"/>
          </a:xfrm>
          <a:prstGeom prst="rect">
            <a:avLst/>
          </a:prstGeom>
        </p:spPr>
      </p:pic>
      <p:sp>
        <p:nvSpPr>
          <p:cNvPr id="5" name="Text 1"/>
          <p:cNvSpPr/>
          <p:nvPr/>
        </p:nvSpPr>
        <p:spPr>
          <a:xfrm>
            <a:off x="1506379" y="3144917"/>
            <a:ext cx="1883093" cy="235387"/>
          </a:xfrm>
          <a:prstGeom prst="rect">
            <a:avLst/>
          </a:prstGeom>
          <a:noFill/>
        </p:spPr>
        <p:txBody>
          <a:bodyPr wrap="none" lIns="0" tIns="0" rIns="0" bIns="0" rtlCol="0" anchor="t"/>
          <a:lstStyle/>
          <a:p>
            <a:pPr marL="0" indent="0" algn="l">
              <a:lnSpc>
                <a:spcPts val="1850"/>
              </a:lnSpc>
              <a:buNone/>
            </a:pPr>
            <a:r>
              <a:rPr lang="en-US" sz="20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Fine-tuning Models</a:t>
            </a:r>
            <a:endParaRPr lang="en-US" sz="20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2"/>
          <p:cNvSpPr/>
          <p:nvPr/>
        </p:nvSpPr>
        <p:spPr>
          <a:xfrm>
            <a:off x="1506379" y="3470672"/>
            <a:ext cx="12596813" cy="240983"/>
          </a:xfrm>
          <a:prstGeom prst="rect">
            <a:avLst/>
          </a:prstGeom>
          <a:noFill/>
        </p:spPr>
        <p:txBody>
          <a:bodyPr wrap="none" lIns="0" tIns="0" rIns="0" bIns="0" rtlCol="0" anchor="t"/>
          <a:lstStyle/>
          <a:p>
            <a:pPr marL="0" indent="0" algn="l">
              <a:lnSpc>
                <a:spcPts val="1850"/>
              </a:lnSpc>
              <a:buNone/>
            </a:pPr>
            <a:r>
              <a:rPr lang="en-US"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For higher accuracy.</a:t>
            </a:r>
            <a:endParaRPr lang="en-US"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pic>
        <p:nvPicPr>
          <p:cNvPr id="7" name="Image 2" descr="preencoded.png"/>
          <p:cNvPicPr>
            <a:picLocks noChangeAspect="1"/>
          </p:cNvPicPr>
          <p:nvPr/>
        </p:nvPicPr>
        <p:blipFill>
          <a:blip r:embed="rId3"/>
          <a:stretch>
            <a:fillRect/>
          </a:stretch>
        </p:blipFill>
        <p:spPr>
          <a:xfrm>
            <a:off x="527209" y="4199453"/>
            <a:ext cx="753189" cy="1205151"/>
          </a:xfrm>
          <a:prstGeom prst="rect">
            <a:avLst/>
          </a:prstGeom>
        </p:spPr>
      </p:pic>
      <p:sp>
        <p:nvSpPr>
          <p:cNvPr id="8" name="Text 3"/>
          <p:cNvSpPr/>
          <p:nvPr/>
        </p:nvSpPr>
        <p:spPr>
          <a:xfrm>
            <a:off x="1506379" y="4350068"/>
            <a:ext cx="2843808" cy="235387"/>
          </a:xfrm>
          <a:prstGeom prst="rect">
            <a:avLst/>
          </a:prstGeom>
          <a:noFill/>
        </p:spPr>
        <p:txBody>
          <a:bodyPr wrap="none" lIns="0" tIns="0" rIns="0" bIns="0" rtlCol="0" anchor="t"/>
          <a:lstStyle/>
          <a:p>
            <a:pPr marL="0" indent="0" algn="l">
              <a:lnSpc>
                <a:spcPts val="1850"/>
              </a:lnSpc>
              <a:buNone/>
            </a:pPr>
            <a:r>
              <a:rPr lang="en-US" sz="20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Enhancing Sentiment Analysis</a:t>
            </a:r>
            <a:endParaRPr lang="en-US" sz="20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9" name="Text 4"/>
          <p:cNvSpPr/>
          <p:nvPr/>
        </p:nvSpPr>
        <p:spPr>
          <a:xfrm>
            <a:off x="1506379" y="4675823"/>
            <a:ext cx="12596813" cy="240983"/>
          </a:xfrm>
          <a:prstGeom prst="rect">
            <a:avLst/>
          </a:prstGeom>
          <a:noFill/>
        </p:spPr>
        <p:txBody>
          <a:bodyPr wrap="none" lIns="0" tIns="0" rIns="0" bIns="0" rtlCol="0" anchor="t"/>
          <a:lstStyle/>
          <a:p>
            <a:pPr marL="0" indent="0" algn="l">
              <a:lnSpc>
                <a:spcPts val="1850"/>
              </a:lnSpc>
              <a:buNone/>
            </a:pPr>
            <a:r>
              <a:rPr lang="en-US"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Real-time capabilities.</a:t>
            </a:r>
            <a:endParaRPr lang="en-US"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pic>
        <p:nvPicPr>
          <p:cNvPr id="10" name="Image 3" descr="preencoded.png"/>
          <p:cNvPicPr>
            <a:picLocks noChangeAspect="1"/>
          </p:cNvPicPr>
          <p:nvPr/>
        </p:nvPicPr>
        <p:blipFill>
          <a:blip r:embed="rId4"/>
          <a:stretch>
            <a:fillRect/>
          </a:stretch>
        </p:blipFill>
        <p:spPr>
          <a:xfrm>
            <a:off x="527209" y="5404604"/>
            <a:ext cx="753189" cy="1205151"/>
          </a:xfrm>
          <a:prstGeom prst="rect">
            <a:avLst/>
          </a:prstGeom>
        </p:spPr>
      </p:pic>
      <p:sp>
        <p:nvSpPr>
          <p:cNvPr id="11" name="Text 5"/>
          <p:cNvSpPr/>
          <p:nvPr/>
        </p:nvSpPr>
        <p:spPr>
          <a:xfrm>
            <a:off x="1506379" y="5555218"/>
            <a:ext cx="1883093" cy="235387"/>
          </a:xfrm>
          <a:prstGeom prst="rect">
            <a:avLst/>
          </a:prstGeom>
          <a:noFill/>
        </p:spPr>
        <p:txBody>
          <a:bodyPr wrap="none" lIns="0" tIns="0" rIns="0" bIns="0" rtlCol="0" anchor="t"/>
          <a:lstStyle/>
          <a:p>
            <a:pPr marL="0" indent="0" algn="l">
              <a:lnSpc>
                <a:spcPts val="1850"/>
              </a:lnSpc>
              <a:buNone/>
            </a:pPr>
            <a:r>
              <a:rPr lang="en-US" sz="20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Expanding Dataset</a:t>
            </a:r>
            <a:endParaRPr lang="en-US" sz="20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2" name="Text 6"/>
          <p:cNvSpPr/>
          <p:nvPr/>
        </p:nvSpPr>
        <p:spPr>
          <a:xfrm>
            <a:off x="1506379" y="5880973"/>
            <a:ext cx="12596813" cy="240983"/>
          </a:xfrm>
          <a:prstGeom prst="rect">
            <a:avLst/>
          </a:prstGeom>
          <a:noFill/>
        </p:spPr>
        <p:txBody>
          <a:bodyPr wrap="none" lIns="0" tIns="0" rIns="0" bIns="0" rtlCol="0" anchor="t"/>
          <a:lstStyle/>
          <a:p>
            <a:pPr marL="0" indent="0" algn="l">
              <a:lnSpc>
                <a:spcPts val="1850"/>
              </a:lnSpc>
              <a:buNone/>
            </a:pPr>
            <a:r>
              <a:rPr lang="en-US"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For better generalization.</a:t>
            </a:r>
            <a:endParaRPr lang="en-US"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pic>
        <p:nvPicPr>
          <p:cNvPr id="13" name="Image 4" descr="preencoded.png"/>
          <p:cNvPicPr>
            <a:picLocks noChangeAspect="1"/>
          </p:cNvPicPr>
          <p:nvPr/>
        </p:nvPicPr>
        <p:blipFill>
          <a:blip r:embed="rId5"/>
          <a:stretch>
            <a:fillRect/>
          </a:stretch>
        </p:blipFill>
        <p:spPr>
          <a:xfrm>
            <a:off x="527209" y="6609755"/>
            <a:ext cx="753189" cy="1205151"/>
          </a:xfrm>
          <a:prstGeom prst="rect">
            <a:avLst/>
          </a:prstGeom>
        </p:spPr>
      </p:pic>
      <p:sp>
        <p:nvSpPr>
          <p:cNvPr id="14" name="Text 7"/>
          <p:cNvSpPr/>
          <p:nvPr/>
        </p:nvSpPr>
        <p:spPr>
          <a:xfrm>
            <a:off x="1506379" y="6760369"/>
            <a:ext cx="2652355" cy="235387"/>
          </a:xfrm>
          <a:prstGeom prst="rect">
            <a:avLst/>
          </a:prstGeom>
          <a:noFill/>
        </p:spPr>
        <p:txBody>
          <a:bodyPr wrap="none" lIns="0" tIns="0" rIns="0" bIns="0" rtlCol="0" anchor="t"/>
          <a:lstStyle/>
          <a:p>
            <a:pPr marL="0" indent="0" algn="l">
              <a:lnSpc>
                <a:spcPts val="1850"/>
              </a:lnSpc>
              <a:buNone/>
            </a:pPr>
            <a:r>
              <a:rPr lang="en-GB" altLang="en-US" sz="20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Classifying food based on Nutritional content</a:t>
            </a:r>
            <a:endParaRPr lang="en-GB" altLang="en-US" sz="20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5" name="Text 8"/>
          <p:cNvSpPr/>
          <p:nvPr/>
        </p:nvSpPr>
        <p:spPr>
          <a:xfrm>
            <a:off x="1506379" y="7086124"/>
            <a:ext cx="12596813" cy="240983"/>
          </a:xfrm>
          <a:prstGeom prst="rect">
            <a:avLst/>
          </a:prstGeom>
          <a:noFill/>
        </p:spPr>
        <p:txBody>
          <a:bodyPr wrap="none" lIns="0" tIns="0" rIns="0" bIns="0" rtlCol="0" anchor="t"/>
          <a:lstStyle/>
          <a:p>
            <a:pPr marL="0" indent="0" algn="l">
              <a:lnSpc>
                <a:spcPts val="1850"/>
              </a:lnSpc>
              <a:buNone/>
            </a:pPr>
            <a:r>
              <a:rPr lang="en-US" altLang="en-GB"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Scope of classifying certain foods as al</a:t>
            </a:r>
            <a:r>
              <a:rPr lang="en-GB" altLang="en-US"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l</a:t>
            </a:r>
            <a:r>
              <a:rPr lang="en-US" altLang="en-GB"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ergens based on ingredients and nutritional content</a:t>
            </a:r>
            <a:r>
              <a:rPr lang="en-GB" altLang="en-US"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a:t>
            </a:r>
            <a:endParaRPr lang="en-GB" altLang="en-US" sz="16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16" name="Rectangles 15"/>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406083"/>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Guide Approval Snapshot</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3" name="Picture 2"/>
          <p:cNvPicPr>
            <a:picLocks noChangeAspect="1"/>
          </p:cNvPicPr>
          <p:nvPr/>
        </p:nvPicPr>
        <p:blipFill>
          <a:blip r:embed="rId1"/>
          <a:stretch>
            <a:fillRect/>
          </a:stretch>
        </p:blipFill>
        <p:spPr>
          <a:xfrm>
            <a:off x="390525" y="1652270"/>
            <a:ext cx="13849350" cy="49244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406083"/>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Research Paper Submission Snapshot</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pic>
        <p:nvPicPr>
          <p:cNvPr id="4" name="Picture 3"/>
          <p:cNvPicPr>
            <a:picLocks noChangeAspect="1"/>
          </p:cNvPicPr>
          <p:nvPr/>
        </p:nvPicPr>
        <p:blipFill>
          <a:blip r:embed="rId1"/>
          <a:stretch>
            <a:fillRect/>
          </a:stretch>
        </p:blipFill>
        <p:spPr>
          <a:xfrm>
            <a:off x="513715" y="1292860"/>
            <a:ext cx="13763625" cy="67151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822008"/>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Introduction</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4" name="Text 2"/>
          <p:cNvSpPr/>
          <p:nvPr/>
        </p:nvSpPr>
        <p:spPr>
          <a:xfrm>
            <a:off x="724535" y="1951990"/>
            <a:ext cx="9333865" cy="4809490"/>
          </a:xfrm>
          <a:prstGeom prst="rect">
            <a:avLst/>
          </a:prstGeom>
          <a:noFill/>
        </p:spPr>
        <p:txBody>
          <a:bodyPr wrap="square" lIns="0" tIns="0" rIns="0" bIns="0" rtlCol="0" anchor="t"/>
          <a:lstStyle/>
          <a:p>
            <a:pPr marL="342900" indent="-342900" algn="just">
              <a:lnSpc>
                <a:spcPts val="3100"/>
              </a:lnSpc>
              <a:buFont typeface="Wingdings" panose="05000000000000000000" charset="0"/>
              <a:buChar char="Ø"/>
            </a:pPr>
            <a:r>
              <a:rPr lang="en-US" altLang="en-GB" sz="1900" dirty="0">
                <a:solidFill>
                  <a:schemeClr val="bg1"/>
                </a:solidFill>
                <a:latin typeface="Merriweather" panose="00000500000000000000" pitchFamily="34" charset="0"/>
                <a:cs typeface="Merriweather" panose="00000500000000000000" pitchFamily="34" charset="0"/>
              </a:rPr>
              <a:t>Background: Food plays a crucial role in health and well-being. With advancements in machine learning, food recommendations can be personalized based on user preferences, sentiments, and health needs.</a:t>
            </a: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gn="just">
              <a:lnSpc>
                <a:spcPts val="3100"/>
              </a:lnSpc>
              <a:buFont typeface="Wingdings" panose="05000000000000000000" charset="0"/>
              <a:buChar char="Ø"/>
            </a:pP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gn="just">
              <a:lnSpc>
                <a:spcPts val="3100"/>
              </a:lnSpc>
              <a:buFont typeface="Wingdings" panose="05000000000000000000" charset="0"/>
              <a:buChar char="Ø"/>
            </a:pPr>
            <a:r>
              <a:rPr lang="en-US" altLang="en-GB" sz="1900" dirty="0">
                <a:solidFill>
                  <a:schemeClr val="bg1"/>
                </a:solidFill>
                <a:latin typeface="Merriweather" panose="00000500000000000000" pitchFamily="34" charset="0"/>
                <a:cs typeface="Merriweather" panose="00000500000000000000" pitchFamily="34" charset="0"/>
              </a:rPr>
              <a:t>Need for Personalized Food Recommendation: Traditional systems focus only on preferences, but integrating sentiment analysis and nutrition makes recommendations more effective.</a:t>
            </a: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gn="just">
              <a:lnSpc>
                <a:spcPts val="3100"/>
              </a:lnSpc>
              <a:buFont typeface="Wingdings" panose="05000000000000000000" charset="0"/>
              <a:buChar char="Ø"/>
            </a:pPr>
            <a:endParaRPr lang="en-US" altLang="en-GB" sz="1900" dirty="0">
              <a:solidFill>
                <a:schemeClr val="bg1"/>
              </a:solidFill>
              <a:latin typeface="Merriweather" panose="00000500000000000000" pitchFamily="34" charset="0"/>
              <a:cs typeface="Merriweather" panose="00000500000000000000" pitchFamily="34" charset="0"/>
            </a:endParaRPr>
          </a:p>
          <a:p>
            <a:pPr marL="342900" indent="-342900" algn="just">
              <a:lnSpc>
                <a:spcPts val="3100"/>
              </a:lnSpc>
              <a:buFont typeface="Wingdings" panose="05000000000000000000" charset="0"/>
              <a:buChar char="Ø"/>
            </a:pPr>
            <a:r>
              <a:rPr lang="en-US" altLang="en-GB" sz="1900" dirty="0">
                <a:solidFill>
                  <a:schemeClr val="bg1"/>
                </a:solidFill>
                <a:latin typeface="Merriweather" panose="00000500000000000000" pitchFamily="34" charset="0"/>
                <a:cs typeface="Merriweather" panose="00000500000000000000" pitchFamily="34" charset="0"/>
              </a:rPr>
              <a:t>Machine Learning Impact: Real-time sentiment analysis through camera devices and alignment with nutritional requirements enhances user engagement.</a:t>
            </a:r>
            <a:endParaRPr lang="en-US" altLang="en-GB" sz="1900" dirty="0">
              <a:solidFill>
                <a:schemeClr val="bg1"/>
              </a:solidFill>
              <a:latin typeface="Merriweather" panose="00000500000000000000" pitchFamily="34" charset="0"/>
              <a:cs typeface="Merriweather" panose="00000500000000000000" pitchFamily="34" charset="0"/>
            </a:endParaRPr>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822008"/>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References-I</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4" name="Text 2"/>
          <p:cNvSpPr/>
          <p:nvPr/>
        </p:nvSpPr>
        <p:spPr>
          <a:xfrm>
            <a:off x="724535" y="1951990"/>
            <a:ext cx="11811000" cy="5224780"/>
          </a:xfrm>
          <a:prstGeom prst="rect">
            <a:avLst/>
          </a:prstGeom>
          <a:noFill/>
        </p:spPr>
        <p:txBody>
          <a:bodyPr wrap="square" lIns="0" tIns="0" rIns="0" bIns="0" rtlCol="0" anchor="t"/>
          <a:lstStyle/>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[1] </a:t>
            </a:r>
            <a:r>
              <a:rPr lang="en-US" altLang="en-US" sz="1900" b="1" dirty="0" err="1">
                <a:solidFill>
                  <a:schemeClr val="bg1"/>
                </a:solidFill>
                <a:latin typeface="Arial" panose="020B0604020202020204" pitchFamily="34" charset="0"/>
                <a:sym typeface="+mn-ea"/>
              </a:rPr>
              <a:t>Ifekanandu</a:t>
            </a:r>
            <a:r>
              <a:rPr lang="en-US" altLang="en-US" sz="1900" b="1" dirty="0">
                <a:solidFill>
                  <a:schemeClr val="bg1"/>
                </a:solidFill>
                <a:latin typeface="Arial" panose="020B0604020202020204" pitchFamily="34" charset="0"/>
                <a:sym typeface="+mn-ea"/>
              </a:rPr>
              <a:t> </a:t>
            </a:r>
            <a:r>
              <a:rPr lang="en-US" altLang="en-US" sz="1900" b="1" dirty="0" err="1">
                <a:solidFill>
                  <a:schemeClr val="bg1"/>
                </a:solidFill>
                <a:latin typeface="Arial" panose="020B0604020202020204" pitchFamily="34" charset="0"/>
                <a:sym typeface="+mn-ea"/>
              </a:rPr>
              <a:t>Chukwudi</a:t>
            </a:r>
            <a:r>
              <a:rPr lang="en-US" altLang="en-US" sz="1900" b="1" dirty="0">
                <a:solidFill>
                  <a:schemeClr val="bg1"/>
                </a:solidFill>
                <a:latin typeface="Arial" panose="020B0604020202020204" pitchFamily="34" charset="0"/>
                <a:sym typeface="+mn-ea"/>
              </a:rPr>
              <a:t> Christian, Cajetan </a:t>
            </a:r>
            <a:r>
              <a:rPr lang="en-US" altLang="en-US" sz="1900" b="1" dirty="0" err="1">
                <a:solidFill>
                  <a:schemeClr val="bg1"/>
                </a:solidFill>
                <a:latin typeface="Arial" panose="020B0604020202020204" pitchFamily="34" charset="0"/>
                <a:sym typeface="+mn-ea"/>
              </a:rPr>
              <a:t>Ewuzie</a:t>
            </a:r>
            <a:r>
              <a:rPr lang="en-US" altLang="en-US" sz="1900" b="1" dirty="0">
                <a:solidFill>
                  <a:schemeClr val="bg1"/>
                </a:solidFill>
                <a:latin typeface="Arial" panose="020B0604020202020204" pitchFamily="34" charset="0"/>
                <a:sym typeface="+mn-ea"/>
              </a:rPr>
              <a:t>, </a:t>
            </a:r>
            <a:r>
              <a:rPr lang="en-US" altLang="en-US" sz="1900" b="1" dirty="0" err="1">
                <a:solidFill>
                  <a:schemeClr val="bg1"/>
                </a:solidFill>
                <a:latin typeface="Arial" panose="020B0604020202020204" pitchFamily="34" charset="0"/>
                <a:sym typeface="+mn-ea"/>
              </a:rPr>
              <a:t>Chiemelie</a:t>
            </a:r>
            <a:r>
              <a:rPr lang="en-US" altLang="en-US" sz="1900" b="1" dirty="0">
                <a:solidFill>
                  <a:schemeClr val="bg1"/>
                </a:solidFill>
                <a:latin typeface="Arial" panose="020B0604020202020204" pitchFamily="34" charset="0"/>
                <a:sym typeface="+mn-ea"/>
              </a:rPr>
              <a:t> </a:t>
            </a:r>
            <a:r>
              <a:rPr lang="en-US" altLang="en-US" sz="1900" b="1" dirty="0" err="1">
                <a:solidFill>
                  <a:schemeClr val="bg1"/>
                </a:solidFill>
                <a:latin typeface="Arial" panose="020B0604020202020204" pitchFamily="34" charset="0"/>
                <a:sym typeface="+mn-ea"/>
              </a:rPr>
              <a:t>Benneth</a:t>
            </a:r>
            <a:r>
              <a:rPr lang="en-US" altLang="en-US" sz="1900" b="1" dirty="0">
                <a:solidFill>
                  <a:schemeClr val="bg1"/>
                </a:solidFill>
                <a:latin typeface="Arial" panose="020B0604020202020204" pitchFamily="34" charset="0"/>
                <a:sym typeface="+mn-ea"/>
              </a:rPr>
              <a:t> Iloka, et al. (2023).</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Influence of Artificial Intelligence (AI) on Customer Experience and Loyalty: Mediating Role of Personalization”.</a:t>
            </a:r>
            <a:r>
              <a:rPr lang="en-US" altLang="en-US" sz="1900" dirty="0">
                <a:solidFill>
                  <a:schemeClr val="bg1"/>
                </a:solidFill>
                <a:latin typeface="Arial" panose="020B0604020202020204" pitchFamily="34" charset="0"/>
                <a:sym typeface="+mn-ea"/>
              </a:rPr>
              <a:t> Journal of Data Acquisition and Processing​.</a:t>
            </a:r>
            <a:endParaRPr lang="en-US" altLang="en-US" sz="1900" dirty="0">
              <a:solidFill>
                <a:schemeClr val="bg1"/>
              </a:solidFill>
              <a:latin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[2] Md. </a:t>
            </a:r>
            <a:r>
              <a:rPr lang="en-US" altLang="en-US" sz="1900" b="1" dirty="0" err="1">
                <a:solidFill>
                  <a:schemeClr val="bg1"/>
                </a:solidFill>
                <a:latin typeface="Arial" panose="020B0604020202020204" pitchFamily="34" charset="0"/>
                <a:sym typeface="+mn-ea"/>
              </a:rPr>
              <a:t>Shafaat</a:t>
            </a:r>
            <a:r>
              <a:rPr lang="en-US" altLang="en-US" sz="1900" b="1" dirty="0">
                <a:solidFill>
                  <a:schemeClr val="bg1"/>
                </a:solidFill>
                <a:latin typeface="Arial" panose="020B0604020202020204" pitchFamily="34" charset="0"/>
                <a:sym typeface="+mn-ea"/>
              </a:rPr>
              <a:t> Jamil </a:t>
            </a:r>
            <a:r>
              <a:rPr lang="en-US" altLang="en-US" sz="1900" b="1" dirty="0" err="1">
                <a:solidFill>
                  <a:schemeClr val="bg1"/>
                </a:solidFill>
                <a:latin typeface="Arial" panose="020B0604020202020204" pitchFamily="34" charset="0"/>
                <a:sym typeface="+mn-ea"/>
              </a:rPr>
              <a:t>Rokon</a:t>
            </a:r>
            <a:r>
              <a:rPr lang="en-US" altLang="en-US" sz="1900" b="1" dirty="0">
                <a:solidFill>
                  <a:schemeClr val="bg1"/>
                </a:solidFill>
                <a:latin typeface="Arial" panose="020B0604020202020204" pitchFamily="34" charset="0"/>
                <a:sym typeface="+mn-ea"/>
              </a:rPr>
              <a:t>, Md Kishor </a:t>
            </a:r>
            <a:r>
              <a:rPr lang="en-US" altLang="en-US" sz="1900" b="1" dirty="0" err="1">
                <a:solidFill>
                  <a:schemeClr val="bg1"/>
                </a:solidFill>
                <a:latin typeface="Arial" panose="020B0604020202020204" pitchFamily="34" charset="0"/>
                <a:sym typeface="+mn-ea"/>
              </a:rPr>
              <a:t>Morol</a:t>
            </a:r>
            <a:r>
              <a:rPr lang="en-US" altLang="en-US" sz="1900" b="1" dirty="0">
                <a:solidFill>
                  <a:schemeClr val="bg1"/>
                </a:solidFill>
                <a:latin typeface="Arial" panose="020B0604020202020204" pitchFamily="34" charset="0"/>
                <a:sym typeface="+mn-ea"/>
              </a:rPr>
              <a:t>, et al. (2022).</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Food Recipe Recommendation Based on Ingredients Detection Using Deep Learning”.</a:t>
            </a:r>
            <a:r>
              <a:rPr lang="en-US" altLang="en-US" sz="1900" dirty="0">
                <a:solidFill>
                  <a:schemeClr val="bg1"/>
                </a:solidFill>
                <a:latin typeface="Arial" panose="020B0604020202020204" pitchFamily="34" charset="0"/>
                <a:sym typeface="+mn-ea"/>
              </a:rPr>
              <a:t> International Conference on Computing Advancements (ICCA)​.</a:t>
            </a:r>
            <a:endParaRPr lang="en-US" altLang="en-US" sz="1900" dirty="0">
              <a:solidFill>
                <a:schemeClr val="bg1"/>
              </a:solidFill>
              <a:latin typeface="Arial" panose="020B0604020202020204" pitchFamily="34" charset="0"/>
            </a:endParaRPr>
          </a:p>
          <a:p>
            <a:pPr marL="0" indent="0" algn="just"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[3] </a:t>
            </a:r>
            <a:r>
              <a:rPr lang="en-US" sz="1900" b="1" dirty="0">
                <a:solidFill>
                  <a:schemeClr val="bg1"/>
                </a:solidFill>
                <a:latin typeface="Arial" panose="020B0604020202020204" pitchFamily="34" charset="0"/>
                <a:cs typeface="Arial" panose="020B0604020202020204" pitchFamily="34" charset="0"/>
                <a:sym typeface="+mn-ea"/>
              </a:rPr>
              <a:t>Pola Q. Wang, et al. (2024). </a:t>
            </a:r>
            <a:r>
              <a:rPr lang="en-US" sz="1900" dirty="0">
                <a:solidFill>
                  <a:schemeClr val="bg1"/>
                </a:solidFill>
                <a:latin typeface="Arial" panose="020B0604020202020204" pitchFamily="34" charset="0"/>
                <a:cs typeface="Arial" panose="020B0604020202020204" pitchFamily="34" charset="0"/>
                <a:sym typeface="+mn-ea"/>
              </a:rPr>
              <a:t>“</a:t>
            </a:r>
            <a:r>
              <a:rPr lang="en-US" sz="1900" i="1" dirty="0">
                <a:solidFill>
                  <a:schemeClr val="bg1"/>
                </a:solidFill>
                <a:latin typeface="Arial" panose="020B0604020202020204" pitchFamily="34" charset="0"/>
                <a:cs typeface="Arial" panose="020B0604020202020204" pitchFamily="34" charset="0"/>
                <a:sym typeface="+mn-ea"/>
              </a:rPr>
              <a:t>Personalizing guest experience with generative AI in the hotel industry: there's more to it than meets a Kiwi’s eye</a:t>
            </a:r>
            <a:r>
              <a:rPr lang="en-US" sz="1900" dirty="0">
                <a:solidFill>
                  <a:schemeClr val="bg1"/>
                </a:solidFill>
                <a:latin typeface="Arial" panose="020B0604020202020204" pitchFamily="34" charset="0"/>
                <a:cs typeface="Arial" panose="020B0604020202020204" pitchFamily="34" charset="0"/>
                <a:sym typeface="+mn-ea"/>
              </a:rPr>
              <a:t>”. ScienceDirect.</a:t>
            </a:r>
            <a:endParaRPr lang="en-US" altLang="en-US" sz="1900" dirty="0">
              <a:solidFill>
                <a:schemeClr val="bg1"/>
              </a:solidFill>
              <a:latin typeface="Arial" panose="020B0604020202020204" pitchFamily="34" charset="0"/>
              <a:cs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[4] Mansura A. Khan, Barry Smyth &amp; David Coyle, et al. (2021).</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Addressing the Complexity of Personalized, Context-Aware, and Health-Aware Food Recommendations: An Ensemble Topic Modelling-Based Approach.</a:t>
            </a:r>
            <a:r>
              <a:rPr lang="en-US" altLang="en-US" sz="1900" dirty="0">
                <a:solidFill>
                  <a:schemeClr val="bg1"/>
                </a:solidFill>
                <a:latin typeface="Arial" panose="020B0604020202020204" pitchFamily="34" charset="0"/>
                <a:sym typeface="+mn-ea"/>
              </a:rPr>
              <a:t>​.”</a:t>
            </a:r>
            <a:endParaRPr lang="en-US" altLang="en-US" sz="1900" dirty="0">
              <a:solidFill>
                <a:schemeClr val="bg1"/>
              </a:solidFill>
              <a:latin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[5] Zhou He, Guanghua Han, T.C.E. Cheng, Bo Fan, </a:t>
            </a:r>
            <a:r>
              <a:rPr lang="en-US" altLang="en-US" sz="1900" b="1" dirty="0" err="1">
                <a:solidFill>
                  <a:schemeClr val="bg1"/>
                </a:solidFill>
                <a:latin typeface="Arial" panose="020B0604020202020204" pitchFamily="34" charset="0"/>
                <a:sym typeface="+mn-ea"/>
              </a:rPr>
              <a:t>Jichang</a:t>
            </a:r>
            <a:r>
              <a:rPr lang="en-US" altLang="en-US" sz="1900" b="1" dirty="0">
                <a:solidFill>
                  <a:schemeClr val="bg1"/>
                </a:solidFill>
                <a:latin typeface="Arial" panose="020B0604020202020204" pitchFamily="34" charset="0"/>
                <a:sym typeface="+mn-ea"/>
              </a:rPr>
              <a:t> Dong, et al. (2019).</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Evolutionary Food Quality and Location Strategies for Restaurants in Competitive Online-to-Offline Food Ordering and Delivery Markets: An Agent-Based Approach”.</a:t>
            </a:r>
            <a:r>
              <a:rPr lang="en-US" altLang="en-US" sz="1900" dirty="0">
                <a:solidFill>
                  <a:schemeClr val="bg1"/>
                </a:solidFill>
                <a:latin typeface="Arial" panose="020B0604020202020204" pitchFamily="34" charset="0"/>
                <a:sym typeface="+mn-ea"/>
              </a:rPr>
              <a:t> International Journal of Production Economics​.</a:t>
            </a:r>
            <a:endParaRPr lang="en-US" altLang="en-US" sz="1900" dirty="0">
              <a:solidFill>
                <a:schemeClr val="bg1"/>
              </a:solidFill>
              <a:latin typeface="Arial" panose="020B0604020202020204" pitchFamily="34" charset="0"/>
            </a:endParaRPr>
          </a:p>
          <a:p>
            <a:pPr marL="0" indent="0" algn="just"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[6] </a:t>
            </a:r>
            <a:r>
              <a:rPr lang="en-US" sz="1900" b="1" dirty="0" err="1">
                <a:solidFill>
                  <a:schemeClr val="bg1"/>
                </a:solidFill>
                <a:latin typeface="Arial" panose="020B0604020202020204" pitchFamily="34" charset="0"/>
                <a:cs typeface="Arial" panose="020B0604020202020204" pitchFamily="34" charset="0"/>
                <a:sym typeface="+mn-ea"/>
              </a:rPr>
              <a:t>Baabdullah</a:t>
            </a:r>
            <a:r>
              <a:rPr lang="en-US" sz="1900" b="1" dirty="0">
                <a:solidFill>
                  <a:schemeClr val="bg1"/>
                </a:solidFill>
                <a:latin typeface="Arial" panose="020B0604020202020204" pitchFamily="34" charset="0"/>
                <a:cs typeface="Arial" panose="020B0604020202020204" pitchFamily="34" charset="0"/>
                <a:sym typeface="+mn-ea"/>
              </a:rPr>
              <a:t>, </a:t>
            </a:r>
            <a:r>
              <a:rPr lang="en-US" sz="1900" b="1" dirty="0" err="1">
                <a:solidFill>
                  <a:schemeClr val="bg1"/>
                </a:solidFill>
                <a:latin typeface="Arial" panose="020B0604020202020204" pitchFamily="34" charset="0"/>
                <a:cs typeface="Arial" panose="020B0604020202020204" pitchFamily="34" charset="0"/>
                <a:sym typeface="+mn-ea"/>
              </a:rPr>
              <a:t>Alalwan</a:t>
            </a:r>
            <a:r>
              <a:rPr lang="en-US" sz="1900" b="1" dirty="0">
                <a:solidFill>
                  <a:schemeClr val="bg1"/>
                </a:solidFill>
                <a:latin typeface="Arial" panose="020B0604020202020204" pitchFamily="34" charset="0"/>
                <a:cs typeface="Arial" panose="020B0604020202020204" pitchFamily="34" charset="0"/>
                <a:sym typeface="+mn-ea"/>
              </a:rPr>
              <a:t>, Rana, Patil, Dwivedi, et al. </a:t>
            </a:r>
            <a:r>
              <a:rPr lang="en-US" altLang="en-US" sz="1900" b="1" dirty="0">
                <a:solidFill>
                  <a:schemeClr val="bg1"/>
                </a:solidFill>
                <a:latin typeface="Arial" panose="020B0604020202020204" pitchFamily="34" charset="0"/>
                <a:cs typeface="Arial" panose="020B0604020202020204" pitchFamily="34" charset="0"/>
                <a:sym typeface="+mn-ea"/>
              </a:rPr>
              <a:t>(2019).</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Mobile Food Ordering Apps: An Empirical Study of the Factors Affecting Customer E-Satisfaction and Continued Intention to Reuse”.</a:t>
            </a:r>
            <a:r>
              <a:rPr lang="en-US" altLang="en-US" sz="1900" dirty="0">
                <a:solidFill>
                  <a:schemeClr val="bg1"/>
                </a:solidFill>
                <a:latin typeface="Arial" panose="020B0604020202020204" pitchFamily="34" charset="0"/>
                <a:sym typeface="+mn-ea"/>
              </a:rPr>
              <a:t> ScienceDirect​. </a:t>
            </a:r>
            <a:endParaRPr lang="en-US" altLang="en-US" sz="1900" dirty="0">
              <a:solidFill>
                <a:schemeClr val="bg1"/>
              </a:solidFill>
              <a:latin typeface="Arial" panose="020B0604020202020204" pitchFamily="34" charset="0"/>
            </a:endParaRPr>
          </a:p>
          <a:p>
            <a:pPr marL="0" indent="0" algn="just"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[7] ScienceDirect, et al. (2021).</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Role of mobile food-ordering applications in developing restaurants' brand satisfaction and loyalty”.</a:t>
            </a:r>
            <a:r>
              <a:rPr lang="en-US" altLang="en-US" sz="1900" dirty="0">
                <a:solidFill>
                  <a:schemeClr val="bg1"/>
                </a:solidFill>
                <a:latin typeface="Arial" panose="020B0604020202020204" pitchFamily="34" charset="0"/>
                <a:sym typeface="+mn-ea"/>
              </a:rPr>
              <a:t> ScienceDirect​.</a:t>
            </a:r>
            <a:endParaRPr lang="en-US" altLang="en-US" sz="1900" dirty="0">
              <a:solidFill>
                <a:schemeClr val="bg1"/>
              </a:solidFill>
              <a:latin typeface="Arial" panose="020B0604020202020204" pitchFamily="34" charset="0"/>
            </a:endParaRPr>
          </a:p>
          <a:p>
            <a:pPr marL="0" indent="0" algn="just" eaLnBrk="0" fontAlgn="base" hangingPunct="0">
              <a:spcBef>
                <a:spcPct val="0"/>
              </a:spcBef>
              <a:spcAft>
                <a:spcPct val="0"/>
              </a:spcAft>
              <a:buNone/>
            </a:pPr>
            <a:endParaRPr lang="en-US" altLang="en-US" sz="1900" dirty="0">
              <a:solidFill>
                <a:schemeClr val="bg1"/>
              </a:solidFill>
              <a:latin typeface="Arial" panose="020B0604020202020204" pitchFamily="34" charset="0"/>
              <a:cs typeface="Merriweather" panose="00000500000000000000" pitchFamily="34" charset="0"/>
            </a:endParaRPr>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822008"/>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References-II</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4" name="Text 2"/>
          <p:cNvSpPr/>
          <p:nvPr/>
        </p:nvSpPr>
        <p:spPr>
          <a:xfrm>
            <a:off x="724535" y="1951990"/>
            <a:ext cx="11811000" cy="5224780"/>
          </a:xfrm>
          <a:prstGeom prst="rect">
            <a:avLst/>
          </a:prstGeom>
          <a:noFill/>
        </p:spPr>
        <p:txBody>
          <a:bodyPr wrap="square" lIns="0" tIns="0" rIns="0" bIns="0" rtlCol="0" anchor="t"/>
          <a:lstStyle/>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[8] Ivan Martins De Andrade &amp; </a:t>
            </a:r>
            <a:r>
              <a:rPr lang="en-US" altLang="en-US" sz="1900" b="1" dirty="0" err="1">
                <a:solidFill>
                  <a:schemeClr val="bg1"/>
                </a:solidFill>
                <a:latin typeface="Arial" panose="020B0604020202020204" pitchFamily="34" charset="0"/>
                <a:sym typeface="+mn-ea"/>
              </a:rPr>
              <a:t>Cleonir</a:t>
            </a:r>
            <a:r>
              <a:rPr lang="en-US" altLang="en-US" sz="1900" b="1" dirty="0">
                <a:solidFill>
                  <a:schemeClr val="bg1"/>
                </a:solidFill>
                <a:latin typeface="Arial" panose="020B0604020202020204" pitchFamily="34" charset="0"/>
                <a:sym typeface="+mn-ea"/>
              </a:rPr>
              <a:t> </a:t>
            </a:r>
            <a:r>
              <a:rPr lang="en-US" altLang="en-US" sz="1900" b="1" dirty="0" err="1">
                <a:solidFill>
                  <a:schemeClr val="bg1"/>
                </a:solidFill>
                <a:latin typeface="Arial" panose="020B0604020202020204" pitchFamily="34" charset="0"/>
                <a:sym typeface="+mn-ea"/>
              </a:rPr>
              <a:t>Tumelero</a:t>
            </a:r>
            <a:r>
              <a:rPr lang="en-US" altLang="en-US" sz="1900" b="1" dirty="0">
                <a:solidFill>
                  <a:schemeClr val="bg1"/>
                </a:solidFill>
                <a:latin typeface="Arial" panose="020B0604020202020204" pitchFamily="34" charset="0"/>
                <a:sym typeface="+mn-ea"/>
              </a:rPr>
              <a:t>, et al. (2022).</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Increasing customer service efficiency through artificial intelligence chatbot”.</a:t>
            </a:r>
            <a:r>
              <a:rPr lang="en-US" altLang="en-US" sz="1900" dirty="0">
                <a:solidFill>
                  <a:schemeClr val="bg1"/>
                </a:solidFill>
                <a:latin typeface="Arial" panose="020B0604020202020204" pitchFamily="34" charset="0"/>
                <a:sym typeface="+mn-ea"/>
              </a:rPr>
              <a:t> </a:t>
            </a:r>
            <a:r>
              <a:rPr lang="en-US" altLang="en-US" sz="1900" dirty="0" err="1">
                <a:solidFill>
                  <a:schemeClr val="bg1"/>
                </a:solidFill>
                <a:latin typeface="Arial" panose="020B0604020202020204" pitchFamily="34" charset="0"/>
                <a:sym typeface="+mn-ea"/>
              </a:rPr>
              <a:t>Revista</a:t>
            </a:r>
            <a:r>
              <a:rPr lang="en-US" altLang="en-US" sz="1900" dirty="0">
                <a:solidFill>
                  <a:schemeClr val="bg1"/>
                </a:solidFill>
                <a:latin typeface="Arial" panose="020B0604020202020204" pitchFamily="34" charset="0"/>
                <a:sym typeface="+mn-ea"/>
              </a:rPr>
              <a:t> de </a:t>
            </a:r>
            <a:r>
              <a:rPr lang="en-US" altLang="en-US" sz="1900" dirty="0" err="1">
                <a:solidFill>
                  <a:schemeClr val="bg1"/>
                </a:solidFill>
                <a:latin typeface="Arial" panose="020B0604020202020204" pitchFamily="34" charset="0"/>
                <a:sym typeface="+mn-ea"/>
              </a:rPr>
              <a:t>Gestão</a:t>
            </a:r>
            <a:r>
              <a:rPr lang="en-US" altLang="en-US" sz="1900" dirty="0">
                <a:solidFill>
                  <a:schemeClr val="bg1"/>
                </a:solidFill>
                <a:latin typeface="Arial" panose="020B0604020202020204" pitchFamily="34" charset="0"/>
                <a:sym typeface="+mn-ea"/>
              </a:rPr>
              <a:t>​.</a:t>
            </a:r>
            <a:endParaRPr lang="en-US" altLang="en-US" sz="1900" dirty="0">
              <a:solidFill>
                <a:schemeClr val="bg1"/>
              </a:solidFill>
              <a:latin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[9] Gora </a:t>
            </a:r>
            <a:r>
              <a:rPr lang="en-US" altLang="en-US" sz="1900" b="1" dirty="0" err="1">
                <a:solidFill>
                  <a:schemeClr val="bg1"/>
                </a:solidFill>
                <a:latin typeface="Arial" panose="020B0604020202020204" pitchFamily="34" charset="0"/>
                <a:sym typeface="+mn-ea"/>
              </a:rPr>
              <a:t>Kanijfatma</a:t>
            </a:r>
            <a:r>
              <a:rPr lang="en-US" altLang="en-US" sz="1900" b="1" dirty="0">
                <a:solidFill>
                  <a:schemeClr val="bg1"/>
                </a:solidFill>
                <a:latin typeface="Arial" panose="020B0604020202020204" pitchFamily="34" charset="0"/>
                <a:sym typeface="+mn-ea"/>
              </a:rPr>
              <a:t> </a:t>
            </a:r>
            <a:r>
              <a:rPr lang="en-US" altLang="en-US" sz="1900" b="1" dirty="0" err="1">
                <a:solidFill>
                  <a:schemeClr val="bg1"/>
                </a:solidFill>
                <a:latin typeface="Arial" panose="020B0604020202020204" pitchFamily="34" charset="0"/>
                <a:sym typeface="+mn-ea"/>
              </a:rPr>
              <a:t>Maisurali</a:t>
            </a:r>
            <a:r>
              <a:rPr lang="en-US" altLang="en-US" sz="1900" b="1" dirty="0">
                <a:solidFill>
                  <a:schemeClr val="bg1"/>
                </a:solidFill>
                <a:latin typeface="Arial" panose="020B0604020202020204" pitchFamily="34" charset="0"/>
                <a:sym typeface="+mn-ea"/>
              </a:rPr>
              <a:t>, Habiba </a:t>
            </a:r>
            <a:r>
              <a:rPr lang="en-US" altLang="en-US" sz="1900" b="1" dirty="0" err="1">
                <a:solidFill>
                  <a:schemeClr val="bg1"/>
                </a:solidFill>
                <a:latin typeface="Arial" panose="020B0604020202020204" pitchFamily="34" charset="0"/>
                <a:sym typeface="+mn-ea"/>
              </a:rPr>
              <a:t>Vajirali</a:t>
            </a:r>
            <a:r>
              <a:rPr lang="en-US" altLang="en-US" sz="1900" b="1" dirty="0">
                <a:solidFill>
                  <a:schemeClr val="bg1"/>
                </a:solidFill>
                <a:latin typeface="Arial" panose="020B0604020202020204" pitchFamily="34" charset="0"/>
                <a:sym typeface="+mn-ea"/>
              </a:rPr>
              <a:t> Momin, et al. (2024).</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Smart Cook: An AI and Machine Learning Powered Culinary”.</a:t>
            </a:r>
            <a:r>
              <a:rPr lang="en-US" altLang="en-US" sz="1900" dirty="0">
                <a:solidFill>
                  <a:schemeClr val="bg1"/>
                </a:solidFill>
                <a:latin typeface="Arial" panose="020B0604020202020204" pitchFamily="34" charset="0"/>
                <a:sym typeface="+mn-ea"/>
              </a:rPr>
              <a:t> International Journal of Scientific Research in Computer Science, Engineering and Information Technology​.</a:t>
            </a:r>
            <a:endParaRPr lang="en-US" altLang="en-US" sz="1900" dirty="0">
              <a:solidFill>
                <a:schemeClr val="bg1"/>
              </a:solidFill>
              <a:latin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[10] </a:t>
            </a:r>
            <a:r>
              <a:rPr lang="en-US" altLang="en-US" sz="1900" b="1" dirty="0" err="1">
                <a:solidFill>
                  <a:schemeClr val="bg1"/>
                </a:solidFill>
                <a:latin typeface="Arial" panose="020B0604020202020204" pitchFamily="34" charset="0"/>
                <a:sym typeface="+mn-ea"/>
              </a:rPr>
              <a:t>Zhongqi</a:t>
            </a:r>
            <a:r>
              <a:rPr lang="en-US" altLang="en-US" sz="1900" b="1" dirty="0">
                <a:solidFill>
                  <a:schemeClr val="bg1"/>
                </a:solidFill>
                <a:latin typeface="Arial" panose="020B0604020202020204" pitchFamily="34" charset="0"/>
                <a:sym typeface="+mn-ea"/>
              </a:rPr>
              <a:t> Yang, </a:t>
            </a:r>
            <a:r>
              <a:rPr lang="en-US" altLang="en-US" sz="1900" b="1" dirty="0" err="1">
                <a:solidFill>
                  <a:schemeClr val="bg1"/>
                </a:solidFill>
                <a:latin typeface="Arial" panose="020B0604020202020204" pitchFamily="34" charset="0"/>
                <a:sym typeface="+mn-ea"/>
              </a:rPr>
              <a:t>Elahe</a:t>
            </a:r>
            <a:r>
              <a:rPr lang="en-US" altLang="en-US" sz="1900" b="1" dirty="0">
                <a:solidFill>
                  <a:schemeClr val="bg1"/>
                </a:solidFill>
                <a:latin typeface="Arial" panose="020B0604020202020204" pitchFamily="34" charset="0"/>
                <a:sym typeface="+mn-ea"/>
              </a:rPr>
              <a:t> </a:t>
            </a:r>
            <a:r>
              <a:rPr lang="en-US" altLang="en-US" sz="1900" b="1" dirty="0" err="1">
                <a:solidFill>
                  <a:schemeClr val="bg1"/>
                </a:solidFill>
                <a:latin typeface="Arial" panose="020B0604020202020204" pitchFamily="34" charset="0"/>
                <a:sym typeface="+mn-ea"/>
              </a:rPr>
              <a:t>Khatibi</a:t>
            </a:r>
            <a:r>
              <a:rPr lang="en-US" altLang="en-US" sz="1900" b="1" dirty="0">
                <a:solidFill>
                  <a:schemeClr val="bg1"/>
                </a:solidFill>
                <a:latin typeface="Arial" panose="020B0604020202020204" pitchFamily="34" charset="0"/>
                <a:sym typeface="+mn-ea"/>
              </a:rPr>
              <a:t>, et al. (2024).</a:t>
            </a:r>
            <a:r>
              <a:rPr lang="en-US" altLang="en-US" sz="1900" dirty="0">
                <a:solidFill>
                  <a:schemeClr val="bg1"/>
                </a:solidFill>
                <a:latin typeface="Arial" panose="020B0604020202020204" pitchFamily="34" charset="0"/>
                <a:sym typeface="+mn-ea"/>
              </a:rPr>
              <a:t> “</a:t>
            </a:r>
            <a:r>
              <a:rPr lang="en-US" altLang="en-US" sz="1900" i="1" dirty="0" err="1">
                <a:solidFill>
                  <a:schemeClr val="bg1"/>
                </a:solidFill>
                <a:latin typeface="Arial" panose="020B0604020202020204" pitchFamily="34" charset="0"/>
                <a:sym typeface="+mn-ea"/>
              </a:rPr>
              <a:t>ChatDiet</a:t>
            </a:r>
            <a:r>
              <a:rPr lang="en-US" altLang="en-US" sz="1900" i="1" dirty="0">
                <a:solidFill>
                  <a:schemeClr val="bg1"/>
                </a:solidFill>
                <a:latin typeface="Arial" panose="020B0604020202020204" pitchFamily="34" charset="0"/>
                <a:sym typeface="+mn-ea"/>
              </a:rPr>
              <a:t>: Empowering personalized nutrition-oriented food recommender chatbots through an LLM-augmented framework”.</a:t>
            </a:r>
            <a:r>
              <a:rPr lang="en-US" altLang="en-US" sz="1900" dirty="0">
                <a:solidFill>
                  <a:schemeClr val="bg1"/>
                </a:solidFill>
                <a:latin typeface="Arial" panose="020B0604020202020204" pitchFamily="34" charset="0"/>
                <a:sym typeface="+mn-ea"/>
              </a:rPr>
              <a:t> Smart Health​.</a:t>
            </a:r>
            <a:endParaRPr lang="en-US" altLang="en-US" sz="1900" dirty="0">
              <a:solidFill>
                <a:schemeClr val="bg1"/>
              </a:solidFill>
              <a:latin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[11] </a:t>
            </a:r>
            <a:r>
              <a:rPr lang="en-US" altLang="en-US" sz="1900" b="1" dirty="0" err="1">
                <a:solidFill>
                  <a:schemeClr val="bg1"/>
                </a:solidFill>
                <a:latin typeface="Arial" panose="020B0604020202020204" pitchFamily="34" charset="0"/>
                <a:sym typeface="+mn-ea"/>
              </a:rPr>
              <a:t>Chairote</a:t>
            </a:r>
            <a:r>
              <a:rPr lang="en-US" altLang="en-US" sz="1900" b="1" dirty="0">
                <a:solidFill>
                  <a:schemeClr val="bg1"/>
                </a:solidFill>
                <a:latin typeface="Arial" panose="020B0604020202020204" pitchFamily="34" charset="0"/>
                <a:sym typeface="+mn-ea"/>
              </a:rPr>
              <a:t> </a:t>
            </a:r>
            <a:r>
              <a:rPr lang="en-US" altLang="en-US" sz="1900" b="1" dirty="0" err="1">
                <a:solidFill>
                  <a:schemeClr val="bg1"/>
                </a:solidFill>
                <a:latin typeface="Arial" panose="020B0604020202020204" pitchFamily="34" charset="0"/>
                <a:sym typeface="+mn-ea"/>
              </a:rPr>
              <a:t>Yaiprasert</a:t>
            </a:r>
            <a:r>
              <a:rPr lang="en-US" altLang="en-US" sz="1900" b="1" dirty="0">
                <a:solidFill>
                  <a:schemeClr val="bg1"/>
                </a:solidFill>
                <a:latin typeface="Arial" panose="020B0604020202020204" pitchFamily="34" charset="0"/>
                <a:sym typeface="+mn-ea"/>
              </a:rPr>
              <a:t> &amp; </a:t>
            </a:r>
            <a:r>
              <a:rPr lang="en-US" altLang="en-US" sz="1900" b="1" dirty="0" err="1">
                <a:solidFill>
                  <a:schemeClr val="bg1"/>
                </a:solidFill>
                <a:latin typeface="Arial" panose="020B0604020202020204" pitchFamily="34" charset="0"/>
                <a:sym typeface="+mn-ea"/>
              </a:rPr>
              <a:t>Achmad</a:t>
            </a:r>
            <a:r>
              <a:rPr lang="en-US" altLang="en-US" sz="1900" b="1" dirty="0">
                <a:solidFill>
                  <a:schemeClr val="bg1"/>
                </a:solidFill>
                <a:latin typeface="Arial" panose="020B0604020202020204" pitchFamily="34" charset="0"/>
                <a:sym typeface="+mn-ea"/>
              </a:rPr>
              <a:t> Nizar </a:t>
            </a:r>
            <a:r>
              <a:rPr lang="en-US" altLang="en-US" sz="1900" b="1" dirty="0" err="1">
                <a:solidFill>
                  <a:schemeClr val="bg1"/>
                </a:solidFill>
                <a:latin typeface="Arial" panose="020B0604020202020204" pitchFamily="34" charset="0"/>
                <a:sym typeface="+mn-ea"/>
              </a:rPr>
              <a:t>Hidayanto</a:t>
            </a:r>
            <a:r>
              <a:rPr lang="en-US" altLang="en-US" sz="1900" b="1" dirty="0">
                <a:solidFill>
                  <a:schemeClr val="bg1"/>
                </a:solidFill>
                <a:latin typeface="Arial" panose="020B0604020202020204" pitchFamily="34" charset="0"/>
                <a:sym typeface="+mn-ea"/>
              </a:rPr>
              <a:t>, et al. (2024).</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AI-Powered in the Digital Age: Ensemble Innovation Personalizes the Food Recommendations”.</a:t>
            </a:r>
            <a:r>
              <a:rPr lang="en-US" altLang="en-US" sz="1900" dirty="0">
                <a:solidFill>
                  <a:schemeClr val="bg1"/>
                </a:solidFill>
                <a:latin typeface="Arial" panose="020B0604020202020204" pitchFamily="34" charset="0"/>
                <a:sym typeface="+mn-ea"/>
              </a:rPr>
              <a:t> Journal of Open Innovation: Technology, Market, and Complexity​.</a:t>
            </a:r>
            <a:endParaRPr lang="en-US" altLang="en-US" sz="1900" dirty="0">
              <a:solidFill>
                <a:schemeClr val="bg1"/>
              </a:solidFill>
              <a:latin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[12] M.S.N.V. Jitendra, </a:t>
            </a:r>
            <a:r>
              <a:rPr lang="en-US" altLang="en-US" sz="1900" b="1" dirty="0" err="1">
                <a:solidFill>
                  <a:schemeClr val="bg1"/>
                </a:solidFill>
                <a:latin typeface="Arial" panose="020B0604020202020204" pitchFamily="34" charset="0"/>
                <a:sym typeface="+mn-ea"/>
              </a:rPr>
              <a:t>Maddula</a:t>
            </a:r>
            <a:r>
              <a:rPr lang="en-US" altLang="en-US" sz="1900" b="1" dirty="0">
                <a:solidFill>
                  <a:schemeClr val="bg1"/>
                </a:solidFill>
                <a:latin typeface="Arial" panose="020B0604020202020204" pitchFamily="34" charset="0"/>
                <a:sym typeface="+mn-ea"/>
              </a:rPr>
              <a:t> Lakshmi </a:t>
            </a:r>
            <a:r>
              <a:rPr lang="en-US" altLang="en-US" sz="1900" b="1" dirty="0" err="1">
                <a:solidFill>
                  <a:schemeClr val="bg1"/>
                </a:solidFill>
                <a:latin typeface="Arial" panose="020B0604020202020204" pitchFamily="34" charset="0"/>
                <a:sym typeface="+mn-ea"/>
              </a:rPr>
              <a:t>Jyosna</a:t>
            </a:r>
            <a:r>
              <a:rPr lang="en-US" altLang="en-US" sz="1900" b="1" dirty="0">
                <a:solidFill>
                  <a:schemeClr val="bg1"/>
                </a:solidFill>
                <a:latin typeface="Arial" panose="020B0604020202020204" pitchFamily="34" charset="0"/>
                <a:sym typeface="+mn-ea"/>
              </a:rPr>
              <a:t>, et al. (2023).</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Personalized Food Recommendation System by using Machine Learning Models”.</a:t>
            </a:r>
            <a:r>
              <a:rPr lang="en-US" altLang="en-US" sz="1900" dirty="0">
                <a:solidFill>
                  <a:schemeClr val="bg1"/>
                </a:solidFill>
                <a:latin typeface="Arial" panose="020B0604020202020204" pitchFamily="34" charset="0"/>
                <a:sym typeface="+mn-ea"/>
              </a:rPr>
              <a:t> International Journal of Innovative Science and Research Technology​.</a:t>
            </a:r>
            <a:endParaRPr lang="en-US" altLang="en-US" sz="1900" dirty="0">
              <a:solidFill>
                <a:schemeClr val="bg1"/>
              </a:solidFill>
              <a:latin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[13] D. Navya Narayana Kumari, T. Praveen Satya, et al. (2023).</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Personalized Diet Recommendation System Using Machine Learning”.</a:t>
            </a:r>
            <a:r>
              <a:rPr lang="en-US" altLang="en-US" sz="1900" dirty="0">
                <a:solidFill>
                  <a:schemeClr val="bg1"/>
                </a:solidFill>
                <a:latin typeface="Arial" panose="020B0604020202020204" pitchFamily="34" charset="0"/>
                <a:sym typeface="+mn-ea"/>
              </a:rPr>
              <a:t> SSRN​.</a:t>
            </a:r>
            <a:endParaRPr lang="en-US" altLang="en-US" sz="1900" dirty="0">
              <a:solidFill>
                <a:schemeClr val="bg1"/>
              </a:solidFill>
              <a:latin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[14] </a:t>
            </a:r>
            <a:r>
              <a:rPr lang="en-US" altLang="en-US" sz="1900" b="1" dirty="0" err="1">
                <a:solidFill>
                  <a:schemeClr val="bg1"/>
                </a:solidFill>
                <a:latin typeface="Arial" panose="020B0604020202020204" pitchFamily="34" charset="0"/>
                <a:sym typeface="+mn-ea"/>
              </a:rPr>
              <a:t>Hitha</a:t>
            </a:r>
            <a:r>
              <a:rPr lang="en-US" altLang="en-US" sz="1900" b="1" dirty="0">
                <a:solidFill>
                  <a:schemeClr val="bg1"/>
                </a:solidFill>
                <a:latin typeface="Arial" panose="020B0604020202020204" pitchFamily="34" charset="0"/>
                <a:sym typeface="+mn-ea"/>
              </a:rPr>
              <a:t> U </a:t>
            </a:r>
            <a:r>
              <a:rPr lang="en-US" altLang="en-US" sz="1900" b="1" dirty="0" err="1">
                <a:solidFill>
                  <a:schemeClr val="bg1"/>
                </a:solidFill>
                <a:latin typeface="Arial" panose="020B0604020202020204" pitchFamily="34" charset="0"/>
                <a:sym typeface="+mn-ea"/>
              </a:rPr>
              <a:t>Karkera</a:t>
            </a:r>
            <a:r>
              <a:rPr lang="en-US" altLang="en-US" sz="1900" b="1" dirty="0">
                <a:solidFill>
                  <a:schemeClr val="bg1"/>
                </a:solidFill>
                <a:latin typeface="Arial" panose="020B0604020202020204" pitchFamily="34" charset="0"/>
                <a:sym typeface="+mn-ea"/>
              </a:rPr>
              <a:t>, Sripada Adiga, et al. (2024).</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AI CHEF: An Intelligent Culinary Expert Using Deep Learning”.</a:t>
            </a:r>
            <a:r>
              <a:rPr lang="en-US" altLang="en-US" sz="1900" dirty="0">
                <a:solidFill>
                  <a:schemeClr val="bg1"/>
                </a:solidFill>
                <a:latin typeface="Arial" panose="020B0604020202020204" pitchFamily="34" charset="0"/>
                <a:sym typeface="+mn-ea"/>
              </a:rPr>
              <a:t> International Journal of Advanced Research in Computer and Communication Engineering​.</a:t>
            </a:r>
            <a:endParaRPr lang="en-US" altLang="en-US" sz="1900" dirty="0">
              <a:solidFill>
                <a:schemeClr val="bg1"/>
              </a:solidFill>
              <a:latin typeface="Arial" panose="020B0604020202020204" pitchFamily="34" charset="0"/>
            </a:endParaRPr>
          </a:p>
          <a:p>
            <a:pPr marL="0" indent="0" algn="just" defTabSz="1097280" eaLnBrk="0" fontAlgn="base" hangingPunct="0">
              <a:spcBef>
                <a:spcPct val="0"/>
              </a:spcBef>
              <a:spcAft>
                <a:spcPct val="0"/>
              </a:spcAft>
              <a:buNone/>
            </a:pPr>
            <a:r>
              <a:rPr lang="en-US" altLang="en-US" sz="1900" b="1" dirty="0">
                <a:solidFill>
                  <a:schemeClr val="bg1"/>
                </a:solidFill>
                <a:latin typeface="Arial" panose="020B0604020202020204" pitchFamily="34" charset="0"/>
                <a:sym typeface="+mn-ea"/>
              </a:rPr>
              <a:t>[15] Dimitris </a:t>
            </a:r>
            <a:r>
              <a:rPr lang="en-US" altLang="en-US" sz="1900" b="1" dirty="0" err="1">
                <a:solidFill>
                  <a:schemeClr val="bg1"/>
                </a:solidFill>
                <a:latin typeface="Arial" panose="020B0604020202020204" pitchFamily="34" charset="0"/>
                <a:sym typeface="+mn-ea"/>
              </a:rPr>
              <a:t>Tsolakidis</a:t>
            </a:r>
            <a:r>
              <a:rPr lang="en-US" altLang="en-US" sz="1900" b="1" dirty="0">
                <a:solidFill>
                  <a:schemeClr val="bg1"/>
                </a:solidFill>
                <a:latin typeface="Arial" panose="020B0604020202020204" pitchFamily="34" charset="0"/>
                <a:sym typeface="+mn-ea"/>
              </a:rPr>
              <a:t>, </a:t>
            </a:r>
            <a:r>
              <a:rPr lang="en-US" altLang="en-US" sz="1900" b="1" dirty="0" err="1">
                <a:solidFill>
                  <a:schemeClr val="bg1"/>
                </a:solidFill>
                <a:latin typeface="Arial" panose="020B0604020202020204" pitchFamily="34" charset="0"/>
                <a:sym typeface="+mn-ea"/>
              </a:rPr>
              <a:t>Lazaros</a:t>
            </a:r>
            <a:r>
              <a:rPr lang="en-US" altLang="en-US" sz="1900" b="1" dirty="0">
                <a:solidFill>
                  <a:schemeClr val="bg1"/>
                </a:solidFill>
                <a:latin typeface="Arial" panose="020B0604020202020204" pitchFamily="34" charset="0"/>
                <a:sym typeface="+mn-ea"/>
              </a:rPr>
              <a:t> P. </a:t>
            </a:r>
            <a:r>
              <a:rPr lang="en-US" altLang="en-US" sz="1900" b="1" dirty="0" err="1">
                <a:solidFill>
                  <a:schemeClr val="bg1"/>
                </a:solidFill>
                <a:latin typeface="Arial" panose="020B0604020202020204" pitchFamily="34" charset="0"/>
                <a:sym typeface="+mn-ea"/>
              </a:rPr>
              <a:t>Gymnopoulos</a:t>
            </a:r>
            <a:r>
              <a:rPr lang="en-US" altLang="en-US" sz="1900" b="1" dirty="0">
                <a:solidFill>
                  <a:schemeClr val="bg1"/>
                </a:solidFill>
                <a:latin typeface="Arial" panose="020B0604020202020204" pitchFamily="34" charset="0"/>
                <a:sym typeface="+mn-ea"/>
              </a:rPr>
              <a:t>, et al. (2024).</a:t>
            </a:r>
            <a:r>
              <a:rPr lang="en-US" altLang="en-US" sz="1900" dirty="0">
                <a:solidFill>
                  <a:schemeClr val="bg1"/>
                </a:solidFill>
                <a:latin typeface="Arial" panose="020B0604020202020204" pitchFamily="34" charset="0"/>
                <a:sym typeface="+mn-ea"/>
              </a:rPr>
              <a:t> “</a:t>
            </a:r>
            <a:r>
              <a:rPr lang="en-US" altLang="en-US" sz="1900" i="1" dirty="0">
                <a:solidFill>
                  <a:schemeClr val="bg1"/>
                </a:solidFill>
                <a:latin typeface="Arial" panose="020B0604020202020204" pitchFamily="34" charset="0"/>
                <a:sym typeface="+mn-ea"/>
              </a:rPr>
              <a:t>Artificial Intelligence and Machine Learning Technologies for Personalized Nutrition: A Review”.</a:t>
            </a:r>
            <a:r>
              <a:rPr lang="en-US" altLang="en-US" sz="1900" dirty="0">
                <a:solidFill>
                  <a:schemeClr val="bg1"/>
                </a:solidFill>
                <a:latin typeface="Arial" panose="020B0604020202020204" pitchFamily="34" charset="0"/>
                <a:sym typeface="+mn-ea"/>
              </a:rPr>
              <a:t> Informatics​. </a:t>
            </a:r>
            <a:endParaRPr lang="en-US" altLang="en-US" sz="1900" dirty="0">
              <a:solidFill>
                <a:schemeClr val="bg1"/>
              </a:solidFill>
              <a:latin typeface="Arial" panose="020B0604020202020204" pitchFamily="34" charset="0"/>
              <a:cs typeface="Merriweather" panose="00000500000000000000" pitchFamily="34" charset="0"/>
              <a:sym typeface="+mn-ea"/>
            </a:endParaRPr>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1830824"/>
            <a:ext cx="6170771" cy="771287"/>
          </a:xfrm>
          <a:prstGeom prst="rect">
            <a:avLst/>
          </a:prstGeom>
          <a:noFill/>
        </p:spPr>
        <p:txBody>
          <a:bodyPr wrap="none" lIns="0" tIns="0" rIns="0" bIns="0" rtlCol="0" anchor="t"/>
          <a:lstStyle/>
          <a:p>
            <a:pPr marL="0" indent="0">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Problem Statement</a:t>
            </a:r>
            <a:endParaRPr lang="en-US" sz="4850" dirty="0"/>
          </a:p>
        </p:txBody>
      </p:sp>
      <p:sp>
        <p:nvSpPr>
          <p:cNvPr id="4" name="Shape 1"/>
          <p:cNvSpPr/>
          <p:nvPr/>
        </p:nvSpPr>
        <p:spPr>
          <a:xfrm>
            <a:off x="6350198" y="2972276"/>
            <a:ext cx="7416403" cy="3426500"/>
          </a:xfrm>
          <a:prstGeom prst="roundRect">
            <a:avLst>
              <a:gd name="adj" fmla="val 3026"/>
            </a:avLst>
          </a:prstGeom>
          <a:solidFill>
            <a:srgbClr val="003180"/>
          </a:solidFill>
          <a:ln w="15240">
            <a:solidFill>
              <a:srgbClr val="194A99"/>
            </a:solidFill>
            <a:prstDash val="solid"/>
          </a:ln>
        </p:spPr>
      </p:sp>
      <p:sp>
        <p:nvSpPr>
          <p:cNvPr id="5" name="Text 2"/>
          <p:cNvSpPr/>
          <p:nvPr/>
        </p:nvSpPr>
        <p:spPr>
          <a:xfrm>
            <a:off x="6612255" y="3234333"/>
            <a:ext cx="3085386" cy="385524"/>
          </a:xfrm>
          <a:prstGeom prst="rect">
            <a:avLst/>
          </a:prstGeom>
          <a:noFill/>
        </p:spPr>
        <p:txBody>
          <a:bodyPr wrap="none" lIns="0" tIns="0" rIns="0" bIns="0" rtlCol="0" anchor="t"/>
          <a:lstStyle/>
          <a:p>
            <a:pPr marL="0" indent="0">
              <a:lnSpc>
                <a:spcPts val="3000"/>
              </a:lnSpc>
              <a:buNone/>
            </a:pPr>
            <a:r>
              <a:rPr lang="en-US" sz="2400" dirty="0">
                <a:solidFill>
                  <a:srgbClr val="E2E6E9"/>
                </a:solidFill>
                <a:latin typeface="Times New Roman" panose="02020603050405020304" pitchFamily="18" charset="0"/>
                <a:ea typeface="Merriweather" panose="00000500000000000000" pitchFamily="34" charset="-122"/>
                <a:cs typeface="Times New Roman" panose="02020603050405020304" pitchFamily="18" charset="0"/>
              </a:rPr>
              <a:t>Challenge</a:t>
            </a:r>
            <a:r>
              <a:rPr lang="en-GB" altLang="en-US" sz="2400" dirty="0">
                <a:solidFill>
                  <a:srgbClr val="E2E6E9"/>
                </a:solidFill>
                <a:latin typeface="Times New Roman" panose="02020603050405020304" pitchFamily="18" charset="0"/>
                <a:ea typeface="Merriweather" panose="00000500000000000000" pitchFamily="34" charset="-122"/>
                <a:cs typeface="Times New Roman" panose="02020603050405020304" pitchFamily="18" charset="0"/>
              </a:rPr>
              <a:t>:</a:t>
            </a:r>
            <a:endParaRPr lang="en-GB" altLang="en-US" sz="2400" dirty="0">
              <a:solidFill>
                <a:srgbClr val="E2E6E9"/>
              </a:solidFill>
              <a:latin typeface="Times New Roman" panose="02020603050405020304" pitchFamily="18" charset="0"/>
              <a:ea typeface="Merriweather" panose="00000500000000000000" pitchFamily="34" charset="-122"/>
              <a:cs typeface="Times New Roman" panose="02020603050405020304" pitchFamily="18" charset="0"/>
            </a:endParaRPr>
          </a:p>
        </p:txBody>
      </p:sp>
      <p:sp>
        <p:nvSpPr>
          <p:cNvPr id="6" name="Text 3"/>
          <p:cNvSpPr/>
          <p:nvPr/>
        </p:nvSpPr>
        <p:spPr>
          <a:xfrm>
            <a:off x="6612255" y="3767852"/>
            <a:ext cx="6892290" cy="2368868"/>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Times New Roman" panose="02020603050405020304" pitchFamily="18" charset="0"/>
                <a:ea typeface="Merriweather" panose="00000500000000000000" pitchFamily="34" charset="-122"/>
                <a:cs typeface="Times New Roman" panose="02020603050405020304" pitchFamily="18" charset="0"/>
              </a:rPr>
              <a:t>Developing an efficient, integrated system capable of recommending recipes tailored to user preferences and health needs, while leveraging sentiment analysis through camera devices, presents challenges in data processing, model accuracy, and real-time system integration.</a:t>
            </a:r>
            <a:endParaRPr lang="en-US" sz="1900" dirty="0">
              <a:latin typeface="Times New Roman" panose="02020603050405020304" pitchFamily="18" charset="0"/>
              <a:cs typeface="Times New Roman" panose="02020603050405020304" pitchFamily="18" charset="0"/>
            </a:endParaRPr>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822008"/>
            <a:ext cx="10262354" cy="771287"/>
          </a:xfrm>
          <a:prstGeom prst="rect">
            <a:avLst/>
          </a:prstGeom>
          <a:noFill/>
        </p:spPr>
        <p:txBody>
          <a:bodyPr wrap="none" lIns="0" tIns="0" rIns="0" bIns="0" rtlCol="0" anchor="t"/>
          <a:lstStyle/>
          <a:p>
            <a:pPr marL="0" indent="0">
              <a:lnSpc>
                <a:spcPts val="6050"/>
              </a:lnSpc>
              <a:buNone/>
            </a:pPr>
            <a:r>
              <a:rPr 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Statement of Problem/Challenges</a:t>
            </a:r>
            <a:endParaRPr lang="en-US" sz="4850" dirty="0"/>
          </a:p>
        </p:txBody>
      </p:sp>
      <p:sp>
        <p:nvSpPr>
          <p:cNvPr id="3" name="Text 1"/>
          <p:cNvSpPr/>
          <p:nvPr/>
        </p:nvSpPr>
        <p:spPr>
          <a:xfrm>
            <a:off x="863798" y="2210276"/>
            <a:ext cx="3085386" cy="385524"/>
          </a:xfrm>
          <a:prstGeom prst="rect">
            <a:avLst/>
          </a:prstGeom>
          <a:noFill/>
        </p:spPr>
        <p:txBody>
          <a:bodyPr wrap="non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Research Question</a:t>
            </a:r>
            <a:endParaRPr lang="en-US" sz="2400" dirty="0"/>
          </a:p>
        </p:txBody>
      </p:sp>
      <p:sp>
        <p:nvSpPr>
          <p:cNvPr id="4" name="Text 2"/>
          <p:cNvSpPr/>
          <p:nvPr/>
        </p:nvSpPr>
        <p:spPr>
          <a:xfrm>
            <a:off x="863798" y="2842617"/>
            <a:ext cx="6150293" cy="1974056"/>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How can machine learning models effectively provide personalized culinary recommendations by analyzing user sentiment through camera devices and aligning with individual nutritional requirements?</a:t>
            </a:r>
            <a:endParaRPr lang="en-US" sz="1900" dirty="0"/>
          </a:p>
        </p:txBody>
      </p:sp>
      <p:sp>
        <p:nvSpPr>
          <p:cNvPr id="5" name="Text 3"/>
          <p:cNvSpPr/>
          <p:nvPr/>
        </p:nvSpPr>
        <p:spPr>
          <a:xfrm>
            <a:off x="7623929" y="2210276"/>
            <a:ext cx="3085386" cy="385524"/>
          </a:xfrm>
          <a:prstGeom prst="rect">
            <a:avLst/>
          </a:prstGeom>
          <a:noFill/>
        </p:spPr>
        <p:txBody>
          <a:bodyPr wrap="none" lIns="0" tIns="0" rIns="0" bIns="0" rtlCol="0" anchor="t"/>
          <a:lstStyle/>
          <a:p>
            <a:pPr marL="0" indent="0">
              <a:lnSpc>
                <a:spcPts val="3000"/>
              </a:lnSpc>
              <a:buNone/>
            </a:pPr>
            <a:r>
              <a:rPr lang="en-US" sz="240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Significance</a:t>
            </a:r>
            <a:endParaRPr lang="en-US" sz="2400" dirty="0"/>
          </a:p>
        </p:txBody>
      </p:sp>
      <p:sp>
        <p:nvSpPr>
          <p:cNvPr id="6" name="Text 4"/>
          <p:cNvSpPr/>
          <p:nvPr/>
        </p:nvSpPr>
        <p:spPr>
          <a:xfrm>
            <a:off x="7623929" y="2842617"/>
            <a:ext cx="6150293" cy="4342924"/>
          </a:xfrm>
          <a:prstGeom prst="rect">
            <a:avLst/>
          </a:prstGeom>
          <a:noFill/>
        </p:spPr>
        <p:txBody>
          <a:bodyPr wrap="square" lIns="0" tIns="0" rIns="0" bIns="0" rtlCol="0" anchor="t"/>
          <a:lstStyle/>
          <a:p>
            <a:pPr marL="0" indent="0">
              <a:lnSpc>
                <a:spcPts val="3100"/>
              </a:lnSpc>
              <a:buNone/>
            </a:pPr>
            <a:r>
              <a:rPr lang="en-US" sz="1900" dirty="0">
                <a:solidFill>
                  <a:srgbClr val="E2E6E9"/>
                </a:solidFill>
                <a:latin typeface="Merriweather" panose="00000500000000000000" pitchFamily="34" charset="0"/>
                <a:ea typeface="Merriweather" panose="00000500000000000000" pitchFamily="34" charset="-122"/>
                <a:cs typeface="Merriweather" panose="00000500000000000000" pitchFamily="34" charset="-120"/>
              </a:rPr>
              <a:t>Food choice plays a crucial role in health and well-being. With advancements in machine learning, it is now possible to personalize culinary experiences based on user preferences, sentiments, and health requirements. Integrating sentiment analysis with nutritional data can lead to more engaging and health-conscious food recommendation systems. The combination of user emotion, nutritional requirements, and technology presents significant opportunities for innovation.</a:t>
            </a:r>
            <a:endParaRPr lang="en-US" sz="1900" dirty="0"/>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1873" y="208598"/>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Literature Survey-I</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4"/>
          <p:cNvSpPr/>
          <p:nvPr/>
        </p:nvSpPr>
        <p:spPr>
          <a:xfrm>
            <a:off x="7623929" y="2842617"/>
            <a:ext cx="6150293" cy="4342924"/>
          </a:xfrm>
          <a:prstGeom prst="rect">
            <a:avLst/>
          </a:prstGeom>
          <a:noFill/>
        </p:spPr>
        <p:txBody>
          <a:bodyPr wrap="square" lIns="0" tIns="0" rIns="0" bIns="0" rtlCol="0" anchor="t"/>
          <a:lstStyle/>
          <a:p>
            <a:pPr marL="0" indent="0">
              <a:lnSpc>
                <a:spcPts val="3100"/>
              </a:lnSpc>
              <a:buNone/>
            </a:pPr>
            <a:endParaRPr lang="en-US" sz="1900" dirty="0"/>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graphicFrame>
        <p:nvGraphicFramePr>
          <p:cNvPr id="9" name="Table 8"/>
          <p:cNvGraphicFramePr>
            <a:graphicFrameLocks noGrp="1"/>
          </p:cNvGraphicFramePr>
          <p:nvPr>
            <p:custDataLst>
              <p:tags r:id="rId1"/>
            </p:custDataLst>
          </p:nvPr>
        </p:nvGraphicFramePr>
        <p:xfrm>
          <a:off x="366395" y="1258570"/>
          <a:ext cx="13898245" cy="6644640"/>
        </p:xfrm>
        <a:graphic>
          <a:graphicData uri="http://schemas.openxmlformats.org/drawingml/2006/table">
            <a:tbl>
              <a:tblPr firstRow="1" bandRow="1">
                <a:tableStyleId>{21E4AEA4-8DFA-4A89-87EB-49C32662AFE0}</a:tableStyleId>
              </a:tblPr>
              <a:tblGrid>
                <a:gridCol w="3415665"/>
                <a:gridCol w="2407920"/>
                <a:gridCol w="8074660"/>
              </a:tblGrid>
              <a:tr h="365760">
                <a:tc>
                  <a:txBody>
                    <a:bodyPr/>
                    <a:lstStyle/>
                    <a:p>
                      <a:pPr algn="ctr"/>
                      <a:r>
                        <a:rPr lang="en-US" dirty="0">
                          <a:latin typeface="Alice" pitchFamily="34" charset="0"/>
                          <a:ea typeface="Alice" pitchFamily="34" charset="0"/>
                        </a:rPr>
                        <a:t>TITLE</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AUTHOR(S)</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ABSTRACT</a:t>
                      </a:r>
                      <a:endParaRPr lang="en-IN" dirty="0">
                        <a:latin typeface="Alice" pitchFamily="34" charset="0"/>
                        <a:ea typeface="Alice" pitchFamily="34" charset="0"/>
                      </a:endParaRPr>
                    </a:p>
                  </a:txBody>
                  <a:tcPr/>
                </a:tc>
              </a:tr>
              <a:tr h="1279525">
                <a:tc>
                  <a:txBody>
                    <a:bodyPr/>
                    <a:lstStyle/>
                    <a:p>
                      <a:r>
                        <a:rPr lang="en-US" sz="1800" b="1" i="0" kern="1200" dirty="0">
                          <a:solidFill>
                            <a:schemeClr val="dk1"/>
                          </a:solidFill>
                          <a:effectLst/>
                          <a:latin typeface="+mn-lt"/>
                          <a:ea typeface="+mn-ea"/>
                          <a:cs typeface="+mn-cs"/>
                        </a:rPr>
                        <a:t>INFLUENCE OF ARTIFICIAL INTELLIGENCE (AI) ON CUSTOMER EXPERIENCE AND LOYALTY: MEDIATING ROLE OF PERSONALIZATION</a:t>
                      </a:r>
                      <a:endParaRPr lang="en-US" altLang="en-GB" dirty="0">
                        <a:latin typeface="Alice" pitchFamily="34" charset="0"/>
                        <a:ea typeface="Alice" pitchFamily="34" charset="0"/>
                      </a:endParaRPr>
                    </a:p>
                  </a:txBody>
                  <a:tcPr/>
                </a:tc>
                <a:tc>
                  <a:txBody>
                    <a:bodyPr/>
                    <a:lstStyle/>
                    <a:p>
                      <a:r>
                        <a:rPr lang="fr-FR" sz="1800" b="0" i="0" kern="1200" dirty="0" err="1">
                          <a:solidFill>
                            <a:schemeClr val="dk1"/>
                          </a:solidFill>
                          <a:effectLst/>
                          <a:latin typeface="+mn-lt"/>
                          <a:ea typeface="+mn-ea"/>
                          <a:cs typeface="+mn-cs"/>
                        </a:rPr>
                        <a:t>Ifekanandu</a:t>
                      </a:r>
                      <a:r>
                        <a:rPr lang="fr-FR" sz="1800" b="0" i="0" kern="1200" dirty="0">
                          <a:solidFill>
                            <a:schemeClr val="dk1"/>
                          </a:solidFill>
                          <a:effectLst/>
                          <a:latin typeface="+mn-lt"/>
                          <a:ea typeface="+mn-ea"/>
                          <a:cs typeface="+mn-cs"/>
                        </a:rPr>
                        <a:t>, Christian </a:t>
                      </a:r>
                      <a:r>
                        <a:rPr lang="fr-FR" sz="1800" b="0" i="0" kern="1200" dirty="0" err="1">
                          <a:solidFill>
                            <a:schemeClr val="dk1"/>
                          </a:solidFill>
                          <a:effectLst/>
                          <a:latin typeface="+mn-lt"/>
                          <a:ea typeface="+mn-ea"/>
                          <a:cs typeface="+mn-cs"/>
                        </a:rPr>
                        <a:t>Chukwudi</a:t>
                      </a:r>
                      <a:r>
                        <a:rPr lang="fr-FR" sz="1800" b="0" i="0" kern="1200" dirty="0">
                          <a:solidFill>
                            <a:schemeClr val="dk1"/>
                          </a:solidFill>
                          <a:effectLst/>
                          <a:latin typeface="+mn-lt"/>
                          <a:ea typeface="+mn-ea"/>
                          <a:cs typeface="+mn-cs"/>
                        </a:rPr>
                        <a:t> et al. [2023]</a:t>
                      </a:r>
                      <a:endParaRPr lang="en-US" altLang="en-GB" dirty="0">
                        <a:latin typeface="Alice" pitchFamily="34" charset="0"/>
                        <a:ea typeface="Alice" pitchFamily="34" charset="0"/>
                      </a:endParaRPr>
                    </a:p>
                  </a:txBody>
                  <a:tcPr/>
                </a:tc>
                <a:tc>
                  <a:txBody>
                    <a:bodyPr/>
                    <a:lstStyle/>
                    <a:p>
                      <a:r>
                        <a:rPr lang="en-US" sz="1800" b="0" i="0" kern="1200" dirty="0">
                          <a:solidFill>
                            <a:schemeClr val="dk1"/>
                          </a:solidFill>
                          <a:effectLst/>
                          <a:latin typeface="+mn-lt"/>
                          <a:ea typeface="+mn-ea"/>
                          <a:cs typeface="+mn-cs"/>
                        </a:rPr>
                        <a:t>This study explores how AI impacts customer experience and loyalty, with personalization as a mediator. It finds that AI positively influences customer experience, loyalty, and personalization.</a:t>
                      </a:r>
                      <a:endParaRPr lang="en-US" altLang="en-GB" sz="1800" dirty="0">
                        <a:latin typeface="Alice" pitchFamily="34" charset="0"/>
                        <a:ea typeface="Alice" pitchFamily="34" charset="0"/>
                      </a:endParaRPr>
                    </a:p>
                  </a:txBody>
                  <a:tcPr/>
                </a:tc>
              </a:tr>
              <a:tr h="1401445">
                <a:tc>
                  <a:txBody>
                    <a:bodyPr/>
                    <a:lstStyle/>
                    <a:p>
                      <a:r>
                        <a:rPr lang="en-US" sz="1800" b="1" i="0" kern="1200" dirty="0">
                          <a:solidFill>
                            <a:schemeClr val="dk1"/>
                          </a:solidFill>
                          <a:effectLst/>
                          <a:latin typeface="+mn-lt"/>
                          <a:ea typeface="+mn-ea"/>
                          <a:cs typeface="+mn-cs"/>
                        </a:rPr>
                        <a:t>Food Recipe Recommendation Based on Ingredients Detection Using Deep Learning</a:t>
                      </a:r>
                      <a:endParaRPr lang="en-US" altLang="en-GB" dirty="0">
                        <a:latin typeface="Alice" pitchFamily="34" charset="0"/>
                        <a:ea typeface="Alice" pitchFamily="34" charset="0"/>
                      </a:endParaRPr>
                    </a:p>
                  </a:txBody>
                  <a:tcPr/>
                </a:tc>
                <a:tc>
                  <a:txBody>
                    <a:bodyPr/>
                    <a:lstStyle/>
                    <a:p>
                      <a:r>
                        <a:rPr lang="da-DK" sz="1800" b="0" i="0" kern="1200" dirty="0">
                          <a:solidFill>
                            <a:schemeClr val="dk1"/>
                          </a:solidFill>
                          <a:effectLst/>
                          <a:latin typeface="+mn-lt"/>
                          <a:ea typeface="+mn-ea"/>
                          <a:cs typeface="+mn-cs"/>
                        </a:rPr>
                        <a:t>Md. Shafaat Jamil Rokon et al. [2022]</a:t>
                      </a:r>
                      <a:endParaRPr lang="en-US" altLang="en-GB" dirty="0">
                        <a:latin typeface="Alice" pitchFamily="34" charset="0"/>
                        <a:ea typeface="Alice" pitchFamily="34" charset="0"/>
                      </a:endParaRPr>
                    </a:p>
                  </a:txBody>
                  <a:tcPr/>
                </a:tc>
                <a:tc>
                  <a:txBody>
                    <a:bodyPr/>
                    <a:lstStyle/>
                    <a:p>
                      <a:r>
                        <a:rPr lang="en-US" sz="1800" b="0" i="0" kern="1200" dirty="0">
                          <a:solidFill>
                            <a:schemeClr val="dk1"/>
                          </a:solidFill>
                          <a:effectLst/>
                          <a:latin typeface="+mn-lt"/>
                          <a:ea typeface="+mn-ea"/>
                          <a:cs typeface="+mn-cs"/>
                        </a:rPr>
                        <a:t>The paper proposes a deep learning model for food ingredient recognition and recipe recommendation. It uses a custom dataset and achieves high accuracy in ingredient detection and recipe suggestions.</a:t>
                      </a:r>
                      <a:endParaRPr lang="en-US" altLang="en-GB" sz="1800" dirty="0">
                        <a:latin typeface="Alice" pitchFamily="34" charset="0"/>
                        <a:ea typeface="Alice" pitchFamily="34" charset="0"/>
                      </a:endParaRPr>
                    </a:p>
                  </a:txBody>
                  <a:tcPr/>
                </a:tc>
              </a:tr>
              <a:tr h="1452245">
                <a:tc>
                  <a:txBody>
                    <a:bodyPr/>
                    <a:lstStyle/>
                    <a:p>
                      <a:r>
                        <a:rPr lang="en-US" sz="1800" b="1" i="0" kern="1200" dirty="0">
                          <a:solidFill>
                            <a:schemeClr val="dk1"/>
                          </a:solidFill>
                          <a:effectLst/>
                          <a:latin typeface="+mn-lt"/>
                          <a:ea typeface="+mn-ea"/>
                          <a:cs typeface="+mn-cs"/>
                        </a:rPr>
                        <a:t>Personalizing guest experience with generative AI in the hotel industry: there's more to it than meets a Kiwi’s eye</a:t>
                      </a:r>
                      <a:endParaRPr lang="en-US" altLang="en-GB" dirty="0">
                        <a:latin typeface="Alice" pitchFamily="34" charset="0"/>
                        <a:ea typeface="Alice" pitchFamily="34" charset="0"/>
                      </a:endParaRPr>
                    </a:p>
                  </a:txBody>
                  <a:tcPr/>
                </a:tc>
                <a:tc>
                  <a:txBody>
                    <a:bodyPr/>
                    <a:lstStyle/>
                    <a:p>
                      <a:r>
                        <a:rPr lang="en-US" sz="1800" b="0" i="0" kern="1200" dirty="0">
                          <a:solidFill>
                            <a:schemeClr val="dk1"/>
                          </a:solidFill>
                          <a:effectLst/>
                          <a:latin typeface="+mn-lt"/>
                          <a:ea typeface="+mn-ea"/>
                          <a:cs typeface="+mn-cs"/>
                        </a:rPr>
                        <a:t>Pola Q. Wang et al. [2024]</a:t>
                      </a:r>
                      <a:endParaRPr lang="en-US" altLang="en-GB" dirty="0">
                        <a:latin typeface="Alice" pitchFamily="34" charset="0"/>
                        <a:ea typeface="Alice" pitchFamily="34" charset="0"/>
                      </a:endParaRPr>
                    </a:p>
                  </a:txBody>
                  <a:tcPr/>
                </a:tc>
                <a:tc>
                  <a:txBody>
                    <a:bodyPr/>
                    <a:lstStyle/>
                    <a:p>
                      <a:r>
                        <a:rPr lang="en-US" sz="1800" b="0" i="0" kern="1200" dirty="0">
                          <a:solidFill>
                            <a:schemeClr val="dk1"/>
                          </a:solidFill>
                          <a:effectLst/>
                          <a:latin typeface="+mn-lt"/>
                          <a:ea typeface="+mn-ea"/>
                          <a:cs typeface="+mn-cs"/>
                        </a:rPr>
                        <a:t>This study examines the use of generative AI in New Zealand's hotel industry, highlighting its potential for cost savings and efficiency but also concerns about cultural fit and data privacy.</a:t>
                      </a:r>
                      <a:endParaRPr lang="en-US" altLang="en-GB" sz="1800" dirty="0">
                        <a:latin typeface="Alice" pitchFamily="34" charset="0"/>
                        <a:ea typeface="Alice" pitchFamily="34" charset="0"/>
                      </a:endParaRPr>
                    </a:p>
                  </a:txBody>
                  <a:tcPr/>
                </a:tc>
              </a:tr>
              <a:tr h="1962150">
                <a:tc>
                  <a:txBody>
                    <a:bodyPr/>
                    <a:lstStyle/>
                    <a:p>
                      <a:pPr>
                        <a:buNone/>
                      </a:pPr>
                      <a:r>
                        <a:rPr lang="en-US" sz="1800" b="1" i="0" kern="1200" dirty="0">
                          <a:solidFill>
                            <a:schemeClr val="dk1"/>
                          </a:solidFill>
                          <a:effectLst/>
                          <a:latin typeface="+mn-lt"/>
                          <a:ea typeface="+mn-ea"/>
                          <a:cs typeface="+mn-cs"/>
                        </a:rPr>
                        <a:t>Addressing the complexity of personalized, context-aware and health-aware food recommendations: an ensemble topic modelling based approach</a:t>
                      </a:r>
                      <a:endParaRPr lang="en-US" altLang="en-GB" dirty="0">
                        <a:latin typeface="Alice" pitchFamily="34" charset="0"/>
                        <a:ea typeface="Alice" pitchFamily="34" charset="0"/>
                      </a:endParaRPr>
                    </a:p>
                  </a:txBody>
                  <a:tcPr/>
                </a:tc>
                <a:tc>
                  <a:txBody>
                    <a:bodyPr/>
                    <a:lstStyle/>
                    <a:p>
                      <a:pPr>
                        <a:buNone/>
                      </a:pPr>
                      <a:r>
                        <a:rPr lang="en-US" sz="1800" b="0" i="0" kern="1200" dirty="0">
                          <a:solidFill>
                            <a:schemeClr val="dk1"/>
                          </a:solidFill>
                          <a:effectLst/>
                          <a:latin typeface="+mn-lt"/>
                          <a:ea typeface="+mn-ea"/>
                          <a:cs typeface="+mn-cs"/>
                        </a:rPr>
                        <a:t>Mansura A. Khan, Barry Smyth, David Coyle et al. [2021]</a:t>
                      </a:r>
                      <a:endParaRPr lang="en-US" altLang="en-GB" dirty="0">
                        <a:latin typeface="Alice" pitchFamily="34" charset="0"/>
                        <a:ea typeface="Alice" pitchFamily="34" charset="0"/>
                      </a:endParaRPr>
                    </a:p>
                  </a:txBody>
                  <a:tcPr/>
                </a:tc>
                <a:tc>
                  <a:txBody>
                    <a:bodyPr/>
                    <a:lstStyle/>
                    <a:p>
                      <a:pPr>
                        <a:buNone/>
                      </a:pPr>
                      <a:r>
                        <a:rPr lang="en-US" sz="1800" b="0" i="0" kern="1200" dirty="0">
                          <a:solidFill>
                            <a:schemeClr val="dk1"/>
                          </a:solidFill>
                          <a:effectLst/>
                          <a:latin typeface="+mn-lt"/>
                          <a:ea typeface="+mn-ea"/>
                          <a:cs typeface="+mn-cs"/>
                        </a:rPr>
                        <a:t>The study proposes an ensemble topic modeling approach for personalized food recommendations, focusing on multi-domain preferences and efficient user modeling.</a:t>
                      </a:r>
                      <a:endParaRPr lang="en-US" altLang="en-GB" sz="1800" dirty="0">
                        <a:latin typeface="Alice" pitchFamily="34" charset="0"/>
                        <a:ea typeface="Alice" pitchFamily="34" charset="0"/>
                      </a:endParaRPr>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1873" y="208598"/>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Literature Survey-II</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4"/>
          <p:cNvSpPr/>
          <p:nvPr/>
        </p:nvSpPr>
        <p:spPr>
          <a:xfrm>
            <a:off x="7623929" y="2842617"/>
            <a:ext cx="6150293" cy="4342924"/>
          </a:xfrm>
          <a:prstGeom prst="rect">
            <a:avLst/>
          </a:prstGeom>
          <a:noFill/>
        </p:spPr>
        <p:txBody>
          <a:bodyPr wrap="square" lIns="0" tIns="0" rIns="0" bIns="0" rtlCol="0" anchor="t"/>
          <a:lstStyle/>
          <a:p>
            <a:pPr marL="0" indent="0">
              <a:lnSpc>
                <a:spcPts val="3100"/>
              </a:lnSpc>
              <a:buNone/>
            </a:pPr>
            <a:endParaRPr lang="en-US" sz="1900" dirty="0"/>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graphicFrame>
        <p:nvGraphicFramePr>
          <p:cNvPr id="9" name="Table 8"/>
          <p:cNvGraphicFramePr>
            <a:graphicFrameLocks noGrp="1"/>
          </p:cNvGraphicFramePr>
          <p:nvPr>
            <p:custDataLst>
              <p:tags r:id="rId1"/>
            </p:custDataLst>
          </p:nvPr>
        </p:nvGraphicFramePr>
        <p:xfrm>
          <a:off x="366395" y="1258570"/>
          <a:ext cx="13898245" cy="6197600"/>
        </p:xfrm>
        <a:graphic>
          <a:graphicData uri="http://schemas.openxmlformats.org/drawingml/2006/table">
            <a:tbl>
              <a:tblPr firstRow="1" bandRow="1">
                <a:tableStyleId>{21E4AEA4-8DFA-4A89-87EB-49C32662AFE0}</a:tableStyleId>
              </a:tblPr>
              <a:tblGrid>
                <a:gridCol w="3415665"/>
                <a:gridCol w="2407920"/>
                <a:gridCol w="8074660"/>
              </a:tblGrid>
              <a:tr h="375920">
                <a:tc>
                  <a:txBody>
                    <a:bodyPr/>
                    <a:lstStyle/>
                    <a:p>
                      <a:pPr algn="ctr"/>
                      <a:r>
                        <a:rPr lang="en-US" dirty="0">
                          <a:latin typeface="Alice" pitchFamily="34" charset="0"/>
                          <a:ea typeface="Alice" pitchFamily="34" charset="0"/>
                        </a:rPr>
                        <a:t>TITLE</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AUTHOR(S)</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ABSTRACT</a:t>
                      </a:r>
                      <a:endParaRPr lang="en-IN" dirty="0">
                        <a:latin typeface="Alice" pitchFamily="34" charset="0"/>
                        <a:ea typeface="Alice" pitchFamily="34" charset="0"/>
                      </a:endParaRPr>
                    </a:p>
                  </a:txBody>
                  <a:tcPr/>
                </a:tc>
              </a:tr>
              <a:tr h="1197610">
                <a:tc>
                  <a:txBody>
                    <a:bodyPr/>
                    <a:lstStyle/>
                    <a:p>
                      <a:endParaRPr lang="en-US" altLang="en-GB" dirty="0">
                        <a:latin typeface="Alice" pitchFamily="34" charset="0"/>
                        <a:ea typeface="Alice" pitchFamily="34" charset="0"/>
                      </a:endParaRPr>
                    </a:p>
                  </a:txBody>
                  <a:tcPr/>
                </a:tc>
                <a:tc>
                  <a:txBody>
                    <a:bodyPr/>
                    <a:lstStyle/>
                    <a:p>
                      <a:endParaRPr lang="en-US" altLang="en-GB" dirty="0">
                        <a:latin typeface="Alice" pitchFamily="34" charset="0"/>
                        <a:ea typeface="Alice" pitchFamily="34" charset="0"/>
                      </a:endParaRPr>
                    </a:p>
                  </a:txBody>
                  <a:tcPr/>
                </a:tc>
                <a:tc>
                  <a:txBody>
                    <a:bodyPr/>
                    <a:lstStyle/>
                    <a:p>
                      <a:endParaRPr lang="en-US" altLang="en-GB" sz="1800" dirty="0">
                        <a:latin typeface="Alice" pitchFamily="34" charset="0"/>
                        <a:ea typeface="Alice" pitchFamily="34" charset="0"/>
                      </a:endParaRPr>
                    </a:p>
                  </a:txBody>
                  <a:tcPr/>
                </a:tc>
              </a:tr>
              <a:tr h="1257300">
                <a:tc>
                  <a:txBody>
                    <a:bodyPr/>
                    <a:lstStyle/>
                    <a:p>
                      <a:endParaRPr lang="en-US" altLang="en-GB" dirty="0">
                        <a:latin typeface="Alice" pitchFamily="34" charset="0"/>
                        <a:ea typeface="Alice" pitchFamily="34" charset="0"/>
                      </a:endParaRPr>
                    </a:p>
                  </a:txBody>
                  <a:tcPr/>
                </a:tc>
                <a:tc>
                  <a:txBody>
                    <a:bodyPr/>
                    <a:lstStyle/>
                    <a:p>
                      <a:endParaRPr lang="en-US" altLang="en-GB" dirty="0">
                        <a:latin typeface="Alice" pitchFamily="34" charset="0"/>
                        <a:ea typeface="Alice" pitchFamily="34" charset="0"/>
                      </a:endParaRPr>
                    </a:p>
                  </a:txBody>
                  <a:tcPr/>
                </a:tc>
                <a:tc>
                  <a:txBody>
                    <a:bodyPr/>
                    <a:lstStyle/>
                    <a:p>
                      <a:endParaRPr lang="en-US" altLang="en-GB" sz="1800" dirty="0">
                        <a:latin typeface="Alice" pitchFamily="34" charset="0"/>
                        <a:ea typeface="Alice" pitchFamily="34" charset="0"/>
                      </a:endParaRPr>
                    </a:p>
                  </a:txBody>
                  <a:tcPr/>
                </a:tc>
              </a:tr>
              <a:tr h="1299210">
                <a:tc>
                  <a:txBody>
                    <a:bodyPr/>
                    <a:lstStyle/>
                    <a:p>
                      <a:endParaRPr lang="en-US" altLang="en-GB" dirty="0">
                        <a:latin typeface="Alice" pitchFamily="34" charset="0"/>
                        <a:ea typeface="Alice" pitchFamily="34" charset="0"/>
                      </a:endParaRPr>
                    </a:p>
                  </a:txBody>
                  <a:tcPr/>
                </a:tc>
                <a:tc>
                  <a:txBody>
                    <a:bodyPr/>
                    <a:lstStyle/>
                    <a:p>
                      <a:endParaRPr lang="en-US" altLang="en-GB" dirty="0">
                        <a:latin typeface="Alice" pitchFamily="34" charset="0"/>
                        <a:ea typeface="Alice" pitchFamily="34" charset="0"/>
                      </a:endParaRPr>
                    </a:p>
                  </a:txBody>
                  <a:tcPr/>
                </a:tc>
                <a:tc>
                  <a:txBody>
                    <a:bodyPr/>
                    <a:lstStyle/>
                    <a:p>
                      <a:endParaRPr lang="en-US" altLang="en-GB" sz="1800" dirty="0">
                        <a:latin typeface="Alice" pitchFamily="34" charset="0"/>
                        <a:ea typeface="Alice" pitchFamily="34" charset="0"/>
                      </a:endParaRPr>
                    </a:p>
                  </a:txBody>
                  <a:tcPr/>
                </a:tc>
              </a:tr>
              <a:tr h="2067560">
                <a:tc>
                  <a:txBody>
                    <a:bodyPr/>
                    <a:lstStyle/>
                    <a:p>
                      <a:pPr>
                        <a:buNone/>
                      </a:pPr>
                      <a:endParaRPr lang="en-US" altLang="en-GB" dirty="0">
                        <a:latin typeface="Alice" pitchFamily="34" charset="0"/>
                        <a:ea typeface="Alice" pitchFamily="34" charset="0"/>
                      </a:endParaRPr>
                    </a:p>
                  </a:txBody>
                  <a:tcPr/>
                </a:tc>
                <a:tc>
                  <a:txBody>
                    <a:bodyPr/>
                    <a:lstStyle/>
                    <a:p>
                      <a:pPr>
                        <a:buNone/>
                      </a:pPr>
                      <a:endParaRPr lang="en-US" altLang="en-GB" dirty="0">
                        <a:latin typeface="Alice" pitchFamily="34" charset="0"/>
                        <a:ea typeface="Alice" pitchFamily="34" charset="0"/>
                      </a:endParaRPr>
                    </a:p>
                  </a:txBody>
                  <a:tcPr/>
                </a:tc>
                <a:tc>
                  <a:txBody>
                    <a:bodyPr/>
                    <a:lstStyle/>
                    <a:p>
                      <a:pPr>
                        <a:buNone/>
                      </a:pPr>
                      <a:endParaRPr lang="en-US" altLang="en-GB" sz="1800" dirty="0">
                        <a:latin typeface="Alice" pitchFamily="34" charset="0"/>
                        <a:ea typeface="Alice" pitchFamily="34" charset="0"/>
                      </a:endParaRPr>
                    </a:p>
                  </a:txBody>
                  <a:tcPr/>
                </a:tc>
              </a:tr>
            </a:tbl>
          </a:graphicData>
        </a:graphic>
      </p:graphicFrame>
      <p:graphicFrame>
        <p:nvGraphicFramePr>
          <p:cNvPr id="3" name="Table 2"/>
          <p:cNvGraphicFramePr>
            <a:graphicFrameLocks noGrp="1"/>
          </p:cNvGraphicFramePr>
          <p:nvPr>
            <p:custDataLst>
              <p:tags r:id="rId2"/>
            </p:custDataLst>
          </p:nvPr>
        </p:nvGraphicFramePr>
        <p:xfrm>
          <a:off x="366395" y="1258570"/>
          <a:ext cx="13898245" cy="6762432"/>
        </p:xfrm>
        <a:graphic>
          <a:graphicData uri="http://schemas.openxmlformats.org/drawingml/2006/table">
            <a:tbl>
              <a:tblPr firstRow="1" bandRow="1">
                <a:tableStyleId>{21E4AEA4-8DFA-4A89-87EB-49C32662AFE0}</a:tableStyleId>
              </a:tblPr>
              <a:tblGrid>
                <a:gridCol w="3415665"/>
                <a:gridCol w="2407920"/>
                <a:gridCol w="8074660"/>
              </a:tblGrid>
              <a:tr h="388679">
                <a:tc>
                  <a:txBody>
                    <a:bodyPr/>
                    <a:lstStyle/>
                    <a:p>
                      <a:pPr algn="ctr"/>
                      <a:r>
                        <a:rPr lang="en-US" dirty="0">
                          <a:latin typeface="Alice" pitchFamily="34" charset="0"/>
                          <a:ea typeface="Alice" pitchFamily="34" charset="0"/>
                        </a:rPr>
                        <a:t>TITLE</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AUTHOR(S)</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ABSTRACT</a:t>
                      </a:r>
                      <a:endParaRPr lang="en-IN" dirty="0">
                        <a:latin typeface="Alice" pitchFamily="34" charset="0"/>
                        <a:ea typeface="Alice" pitchFamily="34" charset="0"/>
                      </a:endParaRPr>
                    </a:p>
                  </a:txBody>
                  <a:tcPr/>
                </a:tc>
              </a:tr>
              <a:tr h="1846226">
                <a:tc>
                  <a:txBody>
                    <a:bodyPr/>
                    <a:lstStyle/>
                    <a:p>
                      <a:r>
                        <a:rPr lang="en-US" sz="1800" b="1" i="0" kern="1200" dirty="0">
                          <a:solidFill>
                            <a:schemeClr val="dk1"/>
                          </a:solidFill>
                          <a:effectLst/>
                          <a:latin typeface="+mn-lt"/>
                          <a:ea typeface="+mn-ea"/>
                          <a:cs typeface="+mn-cs"/>
                        </a:rPr>
                        <a:t>Evolutionary food quality and location strategies for restaurants in competitive online-to-offline food ordering and delivery markets: An agent-based approach</a:t>
                      </a:r>
                      <a:endParaRPr lang="en-US" altLang="en-GB" dirty="0">
                        <a:latin typeface="Alice" pitchFamily="34" charset="0"/>
                        <a:ea typeface="Alice" pitchFamily="34" charset="0"/>
                      </a:endParaRPr>
                    </a:p>
                  </a:txBody>
                  <a:tcPr/>
                </a:tc>
                <a:tc>
                  <a:txBody>
                    <a:bodyPr/>
                    <a:lstStyle/>
                    <a:p>
                      <a:r>
                        <a:rPr lang="en-US" sz="1800" b="0" i="0" kern="1200" dirty="0">
                          <a:solidFill>
                            <a:schemeClr val="dk1"/>
                          </a:solidFill>
                          <a:effectLst/>
                          <a:latin typeface="+mn-lt"/>
                          <a:ea typeface="+mn-ea"/>
                          <a:cs typeface="+mn-cs"/>
                        </a:rPr>
                        <a:t>Zhou He et al. [2019]</a:t>
                      </a:r>
                      <a:endParaRPr lang="en-US" altLang="en-GB" dirty="0">
                        <a:latin typeface="Alice" pitchFamily="34" charset="0"/>
                        <a:ea typeface="Alice" pitchFamily="34" charset="0"/>
                      </a:endParaRPr>
                    </a:p>
                  </a:txBody>
                  <a:tcPr/>
                </a:tc>
                <a:tc>
                  <a:txBody>
                    <a:bodyPr/>
                    <a:lstStyle/>
                    <a:p>
                      <a:r>
                        <a:rPr lang="en-US" sz="1800" b="0" i="0" kern="1200" dirty="0">
                          <a:solidFill>
                            <a:schemeClr val="dk1"/>
                          </a:solidFill>
                          <a:effectLst/>
                          <a:latin typeface="+mn-lt"/>
                          <a:ea typeface="+mn-ea"/>
                          <a:cs typeface="+mn-cs"/>
                        </a:rPr>
                        <a:t>This research investigates how restaurants optimize food quality and location decisions in competitive O2O food markets using an agent-based model.</a:t>
                      </a:r>
                      <a:endParaRPr lang="en-US" altLang="en-GB" sz="1800" dirty="0">
                        <a:latin typeface="Alice" pitchFamily="34" charset="0"/>
                        <a:ea typeface="Alice" pitchFamily="34" charset="0"/>
                      </a:endParaRPr>
                    </a:p>
                  </a:txBody>
                  <a:tcPr/>
                </a:tc>
              </a:tr>
              <a:tr h="1317544">
                <a:tc>
                  <a:txBody>
                    <a:bodyPr/>
                    <a:lstStyle/>
                    <a:p>
                      <a:r>
                        <a:rPr lang="en-US" sz="1800" b="1" i="0" kern="1200" dirty="0">
                          <a:solidFill>
                            <a:schemeClr val="dk1"/>
                          </a:solidFill>
                          <a:effectLst/>
                          <a:latin typeface="+mn-lt"/>
                          <a:ea typeface="+mn-ea"/>
                          <a:cs typeface="+mn-cs"/>
                        </a:rPr>
                        <a:t>Mobile food ordering apps: An empirical study of the factors affecting customer e-satisfaction and continued intention to reuse</a:t>
                      </a:r>
                      <a:endParaRPr lang="en-US" altLang="en-GB" dirty="0">
                        <a:latin typeface="Alice" pitchFamily="34" charset="0"/>
                        <a:ea typeface="Alice" pitchFamily="34" charset="0"/>
                      </a:endParaRPr>
                    </a:p>
                  </a:txBody>
                  <a:tcPr/>
                </a:tc>
                <a:tc>
                  <a:txBody>
                    <a:bodyPr/>
                    <a:lstStyle/>
                    <a:p>
                      <a:r>
                        <a:rPr lang="en-US" sz="1800" b="0" i="0" kern="1200" dirty="0" err="1">
                          <a:solidFill>
                            <a:schemeClr val="dk1"/>
                          </a:solidFill>
                          <a:effectLst/>
                          <a:latin typeface="+mn-lt"/>
                          <a:ea typeface="+mn-ea"/>
                          <a:cs typeface="+mn-cs"/>
                        </a:rPr>
                        <a:t>Baabdullah</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Alalwan</a:t>
                      </a:r>
                      <a:r>
                        <a:rPr lang="en-US" sz="1800" b="0" i="0" kern="1200" dirty="0">
                          <a:solidFill>
                            <a:schemeClr val="dk1"/>
                          </a:solidFill>
                          <a:effectLst/>
                          <a:latin typeface="+mn-lt"/>
                          <a:ea typeface="+mn-ea"/>
                          <a:cs typeface="+mn-cs"/>
                        </a:rPr>
                        <a:t>, Rana, Patil, Dwivedi et al. [2019]</a:t>
                      </a:r>
                      <a:endParaRPr lang="en-US" altLang="en-GB" dirty="0">
                        <a:latin typeface="Alice" pitchFamily="34" charset="0"/>
                        <a:ea typeface="Alice" pitchFamily="34" charset="0"/>
                      </a:endParaRPr>
                    </a:p>
                  </a:txBody>
                  <a:tcPr/>
                </a:tc>
                <a:tc>
                  <a:txBody>
                    <a:bodyPr/>
                    <a:lstStyle/>
                    <a:p>
                      <a:r>
                        <a:rPr lang="en-US" sz="1800" b="0" i="0" kern="1200" dirty="0">
                          <a:solidFill>
                            <a:schemeClr val="dk1"/>
                          </a:solidFill>
                          <a:effectLst/>
                          <a:latin typeface="+mn-lt"/>
                          <a:ea typeface="+mn-ea"/>
                          <a:cs typeface="+mn-cs"/>
                        </a:rPr>
                        <a:t>The study examines factors influencing customer satisfaction and reuse intention for mobile food ordering apps in Jordan, using an extended UTAUT2 model.</a:t>
                      </a:r>
                      <a:endParaRPr lang="en-US" altLang="en-GB" sz="1800" dirty="0">
                        <a:latin typeface="Alice" pitchFamily="34" charset="0"/>
                        <a:ea typeface="Alice" pitchFamily="34" charset="0"/>
                      </a:endParaRPr>
                    </a:p>
                  </a:txBody>
                  <a:tcPr/>
                </a:tc>
              </a:tr>
              <a:tr h="1365302">
                <a:tc>
                  <a:txBody>
                    <a:bodyPr/>
                    <a:lstStyle/>
                    <a:p>
                      <a:r>
                        <a:rPr lang="en-US" b="1" dirty="0"/>
                        <a:t>Role of mobile food-ordering applications in developing restaurants' brand satisfaction and loyalty</a:t>
                      </a:r>
                      <a:endParaRPr lang="en-US" altLang="en-GB" b="1" dirty="0">
                        <a:latin typeface="Alice" pitchFamily="34" charset="0"/>
                        <a:ea typeface="Alice" pitchFamily="34" charset="0"/>
                      </a:endParaRPr>
                    </a:p>
                  </a:txBody>
                  <a:tcPr/>
                </a:tc>
                <a:tc>
                  <a:txBody>
                    <a:bodyPr/>
                    <a:lstStyle/>
                    <a:p>
                      <a:r>
                        <a:rPr lang="en-US" altLang="en-GB" dirty="0">
                          <a:latin typeface="Alice" pitchFamily="34" charset="0"/>
                          <a:ea typeface="Alice" pitchFamily="34" charset="0"/>
                        </a:rPr>
                        <a:t>Science Direct et al. [2021]</a:t>
                      </a:r>
                      <a:endParaRPr lang="en-US" altLang="en-GB" dirty="0">
                        <a:latin typeface="Alice" pitchFamily="34" charset="0"/>
                        <a:ea typeface="Alice" pitchFamily="34" charset="0"/>
                      </a:endParaRPr>
                    </a:p>
                  </a:txBody>
                  <a:tcPr/>
                </a:tc>
                <a:tc>
                  <a:txBody>
                    <a:bodyPr/>
                    <a:lstStyle/>
                    <a:p>
                      <a:r>
                        <a:rPr lang="en-US" dirty="0"/>
                        <a:t>Analyzes the impact of Mobile Food-Ordering Apps (MFOAs) on customer satisfaction and brand loyalty, especially during the COVID-19 pandemic. Uses PLS-PM modeling for data analysis​.</a:t>
                      </a:r>
                      <a:endParaRPr lang="en-US" altLang="en-GB" sz="1800" dirty="0">
                        <a:latin typeface="Alice" pitchFamily="34" charset="0"/>
                        <a:ea typeface="Alice" pitchFamily="34" charset="0"/>
                      </a:endParaRPr>
                    </a:p>
                  </a:txBody>
                  <a:tcPr/>
                </a:tc>
              </a:tr>
              <a:tr h="1844681">
                <a:tc>
                  <a:txBody>
                    <a:bodyPr/>
                    <a:lstStyle/>
                    <a:p>
                      <a:pPr>
                        <a:buNone/>
                      </a:pPr>
                      <a:r>
                        <a:rPr lang="en-US" b="1" dirty="0"/>
                        <a:t>Increasing customer service efficiency through artificial intelligence chatbot</a:t>
                      </a:r>
                      <a:endParaRPr lang="en-US" altLang="en-GB" b="1" dirty="0">
                        <a:latin typeface="Alice" pitchFamily="34" charset="0"/>
                        <a:ea typeface="Alice" pitchFamily="34" charset="0"/>
                      </a:endParaRPr>
                    </a:p>
                  </a:txBody>
                  <a:tcPr/>
                </a:tc>
                <a:tc>
                  <a:txBody>
                    <a:bodyPr/>
                    <a:lstStyle/>
                    <a:p>
                      <a:pPr>
                        <a:buNone/>
                      </a:pPr>
                      <a:r>
                        <a:rPr lang="pt-BR" dirty="0"/>
                        <a:t>Ivan Martins De Andrade, Cleonir Tumelero et al. [2022]</a:t>
                      </a:r>
                      <a:endParaRPr lang="en-US" altLang="en-GB" dirty="0">
                        <a:latin typeface="Alice" pitchFamily="34" charset="0"/>
                        <a:ea typeface="Alice" pitchFamily="34" charset="0"/>
                      </a:endParaRPr>
                    </a:p>
                  </a:txBody>
                  <a:tcPr/>
                </a:tc>
                <a:tc>
                  <a:txBody>
                    <a:bodyPr/>
                    <a:lstStyle/>
                    <a:p>
                      <a:pPr>
                        <a:buNone/>
                      </a:pPr>
                      <a:r>
                        <a:rPr lang="en-US" dirty="0"/>
                        <a:t>Examines AI chatbots' role in enhancing customer service efficiency in a Brazilian bank. Shows how chatbots reduce call center queues and improve response times using IBM Watson.</a:t>
                      </a:r>
                      <a:endParaRPr lang="en-US" altLang="en-GB" sz="1800" dirty="0">
                        <a:latin typeface="Alice" pitchFamily="34" charset="0"/>
                        <a:ea typeface="Alice" pitchFamily="34" charset="0"/>
                      </a:endParaRPr>
                    </a:p>
                  </a:txBody>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1873" y="208598"/>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Literature Survey-III</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4"/>
          <p:cNvSpPr/>
          <p:nvPr/>
        </p:nvSpPr>
        <p:spPr>
          <a:xfrm>
            <a:off x="7623929" y="2842617"/>
            <a:ext cx="6150293" cy="4342924"/>
          </a:xfrm>
          <a:prstGeom prst="rect">
            <a:avLst/>
          </a:prstGeom>
          <a:noFill/>
        </p:spPr>
        <p:txBody>
          <a:bodyPr wrap="square" lIns="0" tIns="0" rIns="0" bIns="0" rtlCol="0" anchor="t"/>
          <a:lstStyle/>
          <a:p>
            <a:pPr marL="0" indent="0">
              <a:lnSpc>
                <a:spcPts val="3100"/>
              </a:lnSpc>
              <a:buNone/>
            </a:pPr>
            <a:endParaRPr lang="en-US" sz="1900" dirty="0"/>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graphicFrame>
        <p:nvGraphicFramePr>
          <p:cNvPr id="9" name="Table 8"/>
          <p:cNvGraphicFramePr>
            <a:graphicFrameLocks noGrp="1"/>
          </p:cNvGraphicFramePr>
          <p:nvPr>
            <p:custDataLst>
              <p:tags r:id="rId1"/>
            </p:custDataLst>
          </p:nvPr>
        </p:nvGraphicFramePr>
        <p:xfrm>
          <a:off x="366395" y="1258570"/>
          <a:ext cx="13898245" cy="6197600"/>
        </p:xfrm>
        <a:graphic>
          <a:graphicData uri="http://schemas.openxmlformats.org/drawingml/2006/table">
            <a:tbl>
              <a:tblPr firstRow="1" bandRow="1">
                <a:tableStyleId>{21E4AEA4-8DFA-4A89-87EB-49C32662AFE0}</a:tableStyleId>
              </a:tblPr>
              <a:tblGrid>
                <a:gridCol w="3415665"/>
                <a:gridCol w="2407920"/>
                <a:gridCol w="8074660"/>
              </a:tblGrid>
              <a:tr h="375920">
                <a:tc>
                  <a:txBody>
                    <a:bodyPr/>
                    <a:lstStyle/>
                    <a:p>
                      <a:pPr algn="ctr"/>
                      <a:endParaRPr lang="en-IN" dirty="0">
                        <a:latin typeface="Alice" pitchFamily="34" charset="0"/>
                        <a:ea typeface="Alice" pitchFamily="34" charset="0"/>
                      </a:endParaRPr>
                    </a:p>
                  </a:txBody>
                  <a:tcPr/>
                </a:tc>
                <a:tc>
                  <a:txBody>
                    <a:bodyPr/>
                    <a:lstStyle/>
                    <a:p>
                      <a:pPr algn="ctr"/>
                      <a:endParaRPr lang="en-IN" dirty="0">
                        <a:latin typeface="Alice" pitchFamily="34" charset="0"/>
                        <a:ea typeface="Alice" pitchFamily="34" charset="0"/>
                      </a:endParaRPr>
                    </a:p>
                  </a:txBody>
                  <a:tcPr/>
                </a:tc>
                <a:tc>
                  <a:txBody>
                    <a:bodyPr/>
                    <a:lstStyle/>
                    <a:p>
                      <a:pPr algn="ctr"/>
                      <a:endParaRPr lang="en-IN" dirty="0">
                        <a:latin typeface="Alice" pitchFamily="34" charset="0"/>
                        <a:ea typeface="Alice" pitchFamily="34" charset="0"/>
                      </a:endParaRPr>
                    </a:p>
                  </a:txBody>
                  <a:tcPr/>
                </a:tc>
              </a:tr>
              <a:tr h="1197610">
                <a:tc>
                  <a:txBody>
                    <a:bodyPr/>
                    <a:lstStyle/>
                    <a:p>
                      <a:endParaRPr lang="en-US" altLang="en-GB" dirty="0">
                        <a:latin typeface="Alice" pitchFamily="34" charset="0"/>
                        <a:ea typeface="Alice" pitchFamily="34" charset="0"/>
                      </a:endParaRPr>
                    </a:p>
                  </a:txBody>
                  <a:tcPr/>
                </a:tc>
                <a:tc>
                  <a:txBody>
                    <a:bodyPr/>
                    <a:lstStyle/>
                    <a:p>
                      <a:endParaRPr lang="en-US" altLang="en-GB" dirty="0">
                        <a:latin typeface="Alice" pitchFamily="34" charset="0"/>
                        <a:ea typeface="Alice" pitchFamily="34" charset="0"/>
                      </a:endParaRPr>
                    </a:p>
                  </a:txBody>
                  <a:tcPr/>
                </a:tc>
                <a:tc>
                  <a:txBody>
                    <a:bodyPr/>
                    <a:lstStyle/>
                    <a:p>
                      <a:endParaRPr lang="en-US" altLang="en-GB" sz="1800" dirty="0">
                        <a:latin typeface="Alice" pitchFamily="34" charset="0"/>
                        <a:ea typeface="Alice" pitchFamily="34" charset="0"/>
                      </a:endParaRPr>
                    </a:p>
                  </a:txBody>
                  <a:tcPr/>
                </a:tc>
              </a:tr>
              <a:tr h="1257300">
                <a:tc>
                  <a:txBody>
                    <a:bodyPr/>
                    <a:lstStyle/>
                    <a:p>
                      <a:endParaRPr lang="en-US" altLang="en-GB" dirty="0">
                        <a:latin typeface="Alice" pitchFamily="34" charset="0"/>
                        <a:ea typeface="Alice" pitchFamily="34" charset="0"/>
                      </a:endParaRPr>
                    </a:p>
                  </a:txBody>
                  <a:tcPr/>
                </a:tc>
                <a:tc>
                  <a:txBody>
                    <a:bodyPr/>
                    <a:lstStyle/>
                    <a:p>
                      <a:endParaRPr lang="en-US" altLang="en-GB" dirty="0">
                        <a:latin typeface="Alice" pitchFamily="34" charset="0"/>
                        <a:ea typeface="Alice" pitchFamily="34" charset="0"/>
                      </a:endParaRPr>
                    </a:p>
                  </a:txBody>
                  <a:tcPr/>
                </a:tc>
                <a:tc>
                  <a:txBody>
                    <a:bodyPr/>
                    <a:lstStyle/>
                    <a:p>
                      <a:endParaRPr lang="en-US" altLang="en-GB" sz="1800" dirty="0">
                        <a:latin typeface="Alice" pitchFamily="34" charset="0"/>
                        <a:ea typeface="Alice" pitchFamily="34" charset="0"/>
                      </a:endParaRPr>
                    </a:p>
                  </a:txBody>
                  <a:tcPr/>
                </a:tc>
              </a:tr>
              <a:tr h="1299210">
                <a:tc>
                  <a:txBody>
                    <a:bodyPr/>
                    <a:lstStyle/>
                    <a:p>
                      <a:endParaRPr lang="en-US" altLang="en-GB" dirty="0">
                        <a:latin typeface="Alice" pitchFamily="34" charset="0"/>
                        <a:ea typeface="Alice" pitchFamily="34" charset="0"/>
                      </a:endParaRPr>
                    </a:p>
                  </a:txBody>
                  <a:tcPr/>
                </a:tc>
                <a:tc>
                  <a:txBody>
                    <a:bodyPr/>
                    <a:lstStyle/>
                    <a:p>
                      <a:endParaRPr lang="en-US" altLang="en-GB" dirty="0">
                        <a:latin typeface="Alice" pitchFamily="34" charset="0"/>
                        <a:ea typeface="Alice" pitchFamily="34" charset="0"/>
                      </a:endParaRPr>
                    </a:p>
                  </a:txBody>
                  <a:tcPr/>
                </a:tc>
                <a:tc>
                  <a:txBody>
                    <a:bodyPr/>
                    <a:lstStyle/>
                    <a:p>
                      <a:endParaRPr lang="en-US" altLang="en-GB" sz="1800" dirty="0">
                        <a:latin typeface="Alice" pitchFamily="34" charset="0"/>
                        <a:ea typeface="Alice" pitchFamily="34" charset="0"/>
                      </a:endParaRPr>
                    </a:p>
                  </a:txBody>
                  <a:tcPr/>
                </a:tc>
              </a:tr>
              <a:tr h="2067560">
                <a:tc>
                  <a:txBody>
                    <a:bodyPr/>
                    <a:lstStyle/>
                    <a:p>
                      <a:pPr>
                        <a:buNone/>
                      </a:pPr>
                      <a:endParaRPr lang="en-US" altLang="en-GB" dirty="0">
                        <a:latin typeface="Alice" pitchFamily="34" charset="0"/>
                        <a:ea typeface="Alice" pitchFamily="34" charset="0"/>
                      </a:endParaRPr>
                    </a:p>
                  </a:txBody>
                  <a:tcPr/>
                </a:tc>
                <a:tc>
                  <a:txBody>
                    <a:bodyPr/>
                    <a:lstStyle/>
                    <a:p>
                      <a:pPr>
                        <a:buNone/>
                      </a:pPr>
                      <a:endParaRPr lang="en-US" altLang="en-GB" dirty="0">
                        <a:latin typeface="Alice" pitchFamily="34" charset="0"/>
                        <a:ea typeface="Alice" pitchFamily="34" charset="0"/>
                      </a:endParaRPr>
                    </a:p>
                  </a:txBody>
                  <a:tcPr/>
                </a:tc>
                <a:tc>
                  <a:txBody>
                    <a:bodyPr/>
                    <a:lstStyle/>
                    <a:p>
                      <a:pPr>
                        <a:buNone/>
                      </a:pPr>
                      <a:endParaRPr lang="en-US" altLang="en-GB" sz="1800" dirty="0">
                        <a:latin typeface="Alice" pitchFamily="34" charset="0"/>
                        <a:ea typeface="Alice" pitchFamily="34" charset="0"/>
                      </a:endParaRPr>
                    </a:p>
                  </a:txBody>
                  <a:tcPr/>
                </a:tc>
              </a:tr>
            </a:tbl>
          </a:graphicData>
        </a:graphic>
      </p:graphicFrame>
      <p:graphicFrame>
        <p:nvGraphicFramePr>
          <p:cNvPr id="3" name="Table 2"/>
          <p:cNvGraphicFramePr>
            <a:graphicFrameLocks noGrp="1"/>
          </p:cNvGraphicFramePr>
          <p:nvPr>
            <p:custDataLst>
              <p:tags r:id="rId2"/>
            </p:custDataLst>
          </p:nvPr>
        </p:nvGraphicFramePr>
        <p:xfrm>
          <a:off x="366395" y="1258570"/>
          <a:ext cx="13898245" cy="6522720"/>
        </p:xfrm>
        <a:graphic>
          <a:graphicData uri="http://schemas.openxmlformats.org/drawingml/2006/table">
            <a:tbl>
              <a:tblPr firstRow="1" bandRow="1">
                <a:tableStyleId>{21E4AEA4-8DFA-4A89-87EB-49C32662AFE0}</a:tableStyleId>
              </a:tblPr>
              <a:tblGrid>
                <a:gridCol w="3415665"/>
                <a:gridCol w="2407920"/>
                <a:gridCol w="8074660"/>
              </a:tblGrid>
              <a:tr h="365760">
                <a:tc>
                  <a:txBody>
                    <a:bodyPr/>
                    <a:lstStyle/>
                    <a:p>
                      <a:pPr algn="ctr"/>
                      <a:r>
                        <a:rPr lang="en-US" dirty="0">
                          <a:latin typeface="Alice" pitchFamily="34" charset="0"/>
                          <a:ea typeface="Alice" pitchFamily="34" charset="0"/>
                        </a:rPr>
                        <a:t>TITLE</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AUTHOR(S)</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ABSTRACT</a:t>
                      </a:r>
                      <a:endParaRPr lang="en-IN" dirty="0">
                        <a:latin typeface="Alice" pitchFamily="34" charset="0"/>
                        <a:ea typeface="Alice" pitchFamily="34" charset="0"/>
                      </a:endParaRPr>
                    </a:p>
                  </a:txBody>
                  <a:tcPr/>
                </a:tc>
              </a:tr>
              <a:tr h="1279525">
                <a:tc>
                  <a:txBody>
                    <a:bodyPr/>
                    <a:lstStyle/>
                    <a:p>
                      <a:r>
                        <a:rPr lang="en-US" b="1" dirty="0"/>
                        <a:t>Smart Cook: An AI and Machine Learning Powered Culinary</a:t>
                      </a:r>
                      <a:endParaRPr lang="en-US" altLang="en-GB" b="1" dirty="0">
                        <a:latin typeface="Alice" pitchFamily="34" charset="0"/>
                        <a:ea typeface="Alice" pitchFamily="34" charset="0"/>
                      </a:endParaRPr>
                    </a:p>
                  </a:txBody>
                  <a:tcPr/>
                </a:tc>
                <a:tc>
                  <a:txBody>
                    <a:bodyPr/>
                    <a:lstStyle/>
                    <a:p>
                      <a:r>
                        <a:rPr lang="en-US" dirty="0"/>
                        <a:t>Gora </a:t>
                      </a:r>
                      <a:r>
                        <a:rPr lang="en-US" dirty="0" err="1"/>
                        <a:t>Kanijfatma</a:t>
                      </a:r>
                      <a:r>
                        <a:rPr lang="en-US" dirty="0"/>
                        <a:t> </a:t>
                      </a:r>
                      <a:r>
                        <a:rPr lang="en-US" dirty="0" err="1"/>
                        <a:t>Maisurali</a:t>
                      </a:r>
                      <a:r>
                        <a:rPr lang="en-US" dirty="0"/>
                        <a:t>, Habiba </a:t>
                      </a:r>
                      <a:r>
                        <a:rPr lang="en-US" dirty="0" err="1"/>
                        <a:t>Vajirali</a:t>
                      </a:r>
                      <a:r>
                        <a:rPr lang="en-US" dirty="0"/>
                        <a:t> Momin, et al. [2024]</a:t>
                      </a:r>
                      <a:endParaRPr lang="en-US" altLang="en-GB" dirty="0">
                        <a:latin typeface="Alice" pitchFamily="34" charset="0"/>
                        <a:ea typeface="Alice" pitchFamily="34" charset="0"/>
                      </a:endParaRPr>
                    </a:p>
                  </a:txBody>
                  <a:tcPr/>
                </a:tc>
                <a:tc>
                  <a:txBody>
                    <a:bodyPr/>
                    <a:lstStyle/>
                    <a:p>
                      <a:r>
                        <a:rPr lang="en-US" dirty="0"/>
                        <a:t>Introduces </a:t>
                      </a:r>
                      <a:r>
                        <a:rPr lang="en-US" dirty="0" err="1"/>
                        <a:t>SmartCook</a:t>
                      </a:r>
                      <a:r>
                        <a:rPr lang="en-US" dirty="0"/>
                        <a:t>, an AI-powered culinary assistant that provides personalized recipe recommendations based on user preferences, dietary restrictions, and available ingredients.</a:t>
                      </a:r>
                      <a:endParaRPr lang="en-US" altLang="en-GB" sz="1800" dirty="0">
                        <a:latin typeface="Alice" pitchFamily="34" charset="0"/>
                        <a:ea typeface="Alice" pitchFamily="34" charset="0"/>
                      </a:endParaRPr>
                    </a:p>
                  </a:txBody>
                  <a:tcPr/>
                </a:tc>
              </a:tr>
              <a:tr h="1401445">
                <a:tc>
                  <a:txBody>
                    <a:bodyPr/>
                    <a:lstStyle/>
                    <a:p>
                      <a:r>
                        <a:rPr lang="en-US" b="1" dirty="0" err="1"/>
                        <a:t>ChatDiet</a:t>
                      </a:r>
                      <a:r>
                        <a:rPr lang="en-US" b="1" dirty="0"/>
                        <a:t>: Empowering personalized nutrition-oriented food recommender chatbots through an LLM-augmented framework</a:t>
                      </a:r>
                      <a:endParaRPr lang="en-US" altLang="en-GB" b="1" dirty="0">
                        <a:latin typeface="Alice" pitchFamily="34" charset="0"/>
                        <a:ea typeface="Alice" pitchFamily="34" charset="0"/>
                      </a:endParaRPr>
                    </a:p>
                  </a:txBody>
                  <a:tcPr/>
                </a:tc>
                <a:tc>
                  <a:txBody>
                    <a:bodyPr/>
                    <a:lstStyle/>
                    <a:p>
                      <a:r>
                        <a:rPr lang="en-US" dirty="0" err="1"/>
                        <a:t>Zhongqi</a:t>
                      </a:r>
                      <a:r>
                        <a:rPr lang="en-US" dirty="0"/>
                        <a:t> Yang, </a:t>
                      </a:r>
                      <a:r>
                        <a:rPr lang="en-US" dirty="0" err="1"/>
                        <a:t>Elahe</a:t>
                      </a:r>
                      <a:r>
                        <a:rPr lang="en-US" dirty="0"/>
                        <a:t> </a:t>
                      </a:r>
                      <a:r>
                        <a:rPr lang="en-US" dirty="0" err="1"/>
                        <a:t>Khatibi</a:t>
                      </a:r>
                      <a:r>
                        <a:rPr lang="en-US" dirty="0"/>
                        <a:t>, et al. [2024]</a:t>
                      </a:r>
                      <a:endParaRPr lang="en-US" altLang="en-GB" dirty="0">
                        <a:latin typeface="Alice" pitchFamily="34" charset="0"/>
                        <a:ea typeface="Alice" pitchFamily="34" charset="0"/>
                      </a:endParaRPr>
                    </a:p>
                  </a:txBody>
                  <a:tcPr/>
                </a:tc>
                <a:tc>
                  <a:txBody>
                    <a:bodyPr/>
                    <a:lstStyle/>
                    <a:p>
                      <a:r>
                        <a:rPr lang="en-US" dirty="0"/>
                        <a:t>Proposes a chatbot-based food recommendation system using Large Language Models (LLMs) and causal inference to offer personalized nutrition advice</a:t>
                      </a:r>
                      <a:r>
                        <a:rPr lang="en-US" altLang="en-GB" sz="1800" dirty="0">
                          <a:latin typeface="Alice" pitchFamily="34" charset="0"/>
                          <a:ea typeface="Alice" pitchFamily="34" charset="0"/>
                        </a:rPr>
                        <a:t>.</a:t>
                      </a:r>
                      <a:endParaRPr lang="en-US" altLang="en-GB" sz="1800" dirty="0">
                        <a:latin typeface="Alice" pitchFamily="34" charset="0"/>
                        <a:ea typeface="Alice" pitchFamily="34" charset="0"/>
                      </a:endParaRPr>
                    </a:p>
                  </a:txBody>
                  <a:tcPr/>
                </a:tc>
              </a:tr>
              <a:tr h="1452245">
                <a:tc>
                  <a:txBody>
                    <a:bodyPr/>
                    <a:lstStyle/>
                    <a:p>
                      <a:r>
                        <a:rPr lang="en-US" b="1" dirty="0"/>
                        <a:t>AI-Powered in the Digital Age: Ensemble Innovation Personalizes the Food Recommendations</a:t>
                      </a:r>
                      <a:endParaRPr lang="en-US" altLang="en-GB" b="1" dirty="0">
                        <a:latin typeface="Alice" pitchFamily="34" charset="0"/>
                        <a:ea typeface="Alice" pitchFamily="34" charset="0"/>
                      </a:endParaRPr>
                    </a:p>
                  </a:txBody>
                  <a:tcPr/>
                </a:tc>
                <a:tc>
                  <a:txBody>
                    <a:bodyPr/>
                    <a:lstStyle/>
                    <a:p>
                      <a:r>
                        <a:rPr lang="en-US" dirty="0" err="1"/>
                        <a:t>Chairote</a:t>
                      </a:r>
                      <a:r>
                        <a:rPr lang="en-US" dirty="0"/>
                        <a:t> </a:t>
                      </a:r>
                      <a:r>
                        <a:rPr lang="en-US" dirty="0" err="1"/>
                        <a:t>Yaiprasert</a:t>
                      </a:r>
                      <a:r>
                        <a:rPr lang="en-US" dirty="0"/>
                        <a:t>, </a:t>
                      </a:r>
                      <a:r>
                        <a:rPr lang="en-US" dirty="0" err="1"/>
                        <a:t>Achmad</a:t>
                      </a:r>
                      <a:r>
                        <a:rPr lang="en-US" dirty="0"/>
                        <a:t> Nizar </a:t>
                      </a:r>
                      <a:r>
                        <a:rPr lang="en-US" dirty="0" err="1"/>
                        <a:t>Hidayanto</a:t>
                      </a:r>
                      <a:r>
                        <a:rPr lang="en-US" dirty="0"/>
                        <a:t> et al. [2024]</a:t>
                      </a:r>
                      <a:endParaRPr lang="en-US" altLang="en-GB" dirty="0">
                        <a:latin typeface="Alice" pitchFamily="34" charset="0"/>
                        <a:ea typeface="Alice" pitchFamily="34" charset="0"/>
                      </a:endParaRPr>
                    </a:p>
                  </a:txBody>
                  <a:tcPr/>
                </a:tc>
                <a:tc>
                  <a:txBody>
                    <a:bodyPr/>
                    <a:lstStyle/>
                    <a:p>
                      <a:r>
                        <a:rPr lang="en-US" dirty="0"/>
                        <a:t>Investigates AI-powered meal services using ensemble learning techniques. Uses decision trees, logistic regression, and Naïve Bayes to personalize food recommendations</a:t>
                      </a:r>
                      <a:r>
                        <a:rPr lang="en-US" altLang="en-GB" sz="1800" dirty="0">
                          <a:latin typeface="Alice" pitchFamily="34" charset="0"/>
                          <a:ea typeface="Alice" pitchFamily="34" charset="0"/>
                        </a:rPr>
                        <a:t>.</a:t>
                      </a:r>
                      <a:endParaRPr lang="en-US" altLang="en-GB" sz="1800" dirty="0">
                        <a:latin typeface="Alice" pitchFamily="34" charset="0"/>
                        <a:ea typeface="Alice" pitchFamily="34" charset="0"/>
                      </a:endParaRPr>
                    </a:p>
                  </a:txBody>
                  <a:tcPr/>
                </a:tc>
              </a:tr>
              <a:tr h="1962150">
                <a:tc>
                  <a:txBody>
                    <a:bodyPr/>
                    <a:lstStyle/>
                    <a:p>
                      <a:pPr>
                        <a:buNone/>
                      </a:pPr>
                      <a:r>
                        <a:rPr lang="en-US" b="1" dirty="0"/>
                        <a:t>Personalized Food Recommendation System using Machine Learning</a:t>
                      </a:r>
                      <a:endParaRPr lang="en-US" altLang="en-GB" b="1" dirty="0">
                        <a:latin typeface="Alice" pitchFamily="34" charset="0"/>
                        <a:ea typeface="Alice" pitchFamily="34" charset="0"/>
                      </a:endParaRPr>
                    </a:p>
                  </a:txBody>
                  <a:tcPr/>
                </a:tc>
                <a:tc>
                  <a:txBody>
                    <a:bodyPr/>
                    <a:lstStyle/>
                    <a:p>
                      <a:pPr>
                        <a:buNone/>
                      </a:pPr>
                      <a:r>
                        <a:rPr lang="en-US" dirty="0"/>
                        <a:t>M.S.N.V. Jitendra, </a:t>
                      </a:r>
                      <a:r>
                        <a:rPr lang="en-US" dirty="0" err="1"/>
                        <a:t>Maddula</a:t>
                      </a:r>
                      <a:r>
                        <a:rPr lang="en-US" dirty="0"/>
                        <a:t> Lakshmi </a:t>
                      </a:r>
                      <a:r>
                        <a:rPr lang="en-US" dirty="0" err="1"/>
                        <a:t>Jyosna</a:t>
                      </a:r>
                      <a:r>
                        <a:rPr lang="en-US" dirty="0"/>
                        <a:t>, et al. [2023]</a:t>
                      </a:r>
                      <a:endParaRPr lang="en-US" altLang="en-GB" dirty="0">
                        <a:latin typeface="Alice" pitchFamily="34" charset="0"/>
                        <a:ea typeface="Alice" pitchFamily="34" charset="0"/>
                      </a:endParaRPr>
                    </a:p>
                  </a:txBody>
                  <a:tcPr/>
                </a:tc>
                <a:tc>
                  <a:txBody>
                    <a:bodyPr/>
                    <a:lstStyle/>
                    <a:p>
                      <a:pPr>
                        <a:buNone/>
                      </a:pPr>
                      <a:r>
                        <a:rPr lang="en-US" dirty="0"/>
                        <a:t>Develops a personalized food recommendation system based on machine learning models such as Decision Trees, KNN, and Logistic Regression, considering user age and preferences</a:t>
                      </a:r>
                      <a:r>
                        <a:rPr lang="en-US" altLang="en-GB" sz="1800" dirty="0">
                          <a:latin typeface="Alice" pitchFamily="34" charset="0"/>
                          <a:ea typeface="Alice" pitchFamily="34" charset="0"/>
                        </a:rPr>
                        <a:t>.</a:t>
                      </a:r>
                      <a:endParaRPr lang="en-US" altLang="en-GB" sz="1800" dirty="0">
                        <a:latin typeface="Alice" pitchFamily="34" charset="0"/>
                        <a:ea typeface="Alice" pitchFamily="34" charset="0"/>
                      </a:endParaRPr>
                    </a:p>
                  </a:txBody>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1873" y="208598"/>
            <a:ext cx="10262354" cy="771287"/>
          </a:xfrm>
          <a:prstGeom prst="rect">
            <a:avLst/>
          </a:prstGeom>
          <a:noFill/>
        </p:spPr>
        <p:txBody>
          <a:bodyPr wrap="none" lIns="0" tIns="0" rIns="0" bIns="0" rtlCol="0" anchor="t"/>
          <a:lstStyle/>
          <a:p>
            <a:pPr marL="0" indent="0">
              <a:lnSpc>
                <a:spcPts val="6050"/>
              </a:lnSpc>
              <a:buNone/>
            </a:pPr>
            <a:r>
              <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rPr>
              <a:t>Literature Survey-IV</a:t>
            </a:r>
            <a:endParaRPr lang="en-GB" altLang="en-US" sz="4850" dirty="0">
              <a:solidFill>
                <a:srgbClr val="F5F0F0"/>
              </a:solidFill>
              <a:latin typeface="Merriweather" panose="00000500000000000000" pitchFamily="34" charset="0"/>
              <a:ea typeface="Merriweather" panose="00000500000000000000" pitchFamily="34" charset="-122"/>
              <a:cs typeface="Merriweather" panose="00000500000000000000" pitchFamily="34" charset="-120"/>
            </a:endParaRPr>
          </a:p>
        </p:txBody>
      </p:sp>
      <p:sp>
        <p:nvSpPr>
          <p:cNvPr id="6" name="Text 4"/>
          <p:cNvSpPr/>
          <p:nvPr/>
        </p:nvSpPr>
        <p:spPr>
          <a:xfrm>
            <a:off x="7623929" y="2842617"/>
            <a:ext cx="6150293" cy="4342924"/>
          </a:xfrm>
          <a:prstGeom prst="rect">
            <a:avLst/>
          </a:prstGeom>
          <a:noFill/>
        </p:spPr>
        <p:txBody>
          <a:bodyPr wrap="square" lIns="0" tIns="0" rIns="0" bIns="0" rtlCol="0" anchor="t"/>
          <a:lstStyle/>
          <a:p>
            <a:pPr marL="0" indent="0">
              <a:lnSpc>
                <a:spcPts val="3100"/>
              </a:lnSpc>
              <a:buNone/>
            </a:pPr>
            <a:endParaRPr lang="en-US" sz="1900" dirty="0"/>
          </a:p>
        </p:txBody>
      </p:sp>
      <p:sp>
        <p:nvSpPr>
          <p:cNvPr id="7" name="Rectangles 6"/>
          <p:cNvSpPr/>
          <p:nvPr/>
        </p:nvSpPr>
        <p:spPr>
          <a:xfrm>
            <a:off x="12326620" y="7185660"/>
            <a:ext cx="2143125" cy="974090"/>
          </a:xfrm>
          <a:prstGeom prst="rect">
            <a:avLst/>
          </a:prstGeom>
          <a:solidFill>
            <a:srgbClr val="09161D"/>
          </a:solidFill>
          <a:ln>
            <a:solidFill>
              <a:srgbClr val="09171F"/>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GB" altLang="en-US"/>
          </a:p>
        </p:txBody>
      </p:sp>
      <p:graphicFrame>
        <p:nvGraphicFramePr>
          <p:cNvPr id="9" name="Table 8"/>
          <p:cNvGraphicFramePr>
            <a:graphicFrameLocks noGrp="1"/>
          </p:cNvGraphicFramePr>
          <p:nvPr>
            <p:custDataLst>
              <p:tags r:id="rId1"/>
            </p:custDataLst>
          </p:nvPr>
        </p:nvGraphicFramePr>
        <p:xfrm>
          <a:off x="366395" y="1258570"/>
          <a:ext cx="13898245" cy="4583430"/>
        </p:xfrm>
        <a:graphic>
          <a:graphicData uri="http://schemas.openxmlformats.org/drawingml/2006/table">
            <a:tbl>
              <a:tblPr firstRow="1" bandRow="1">
                <a:tableStyleId>{21E4AEA4-8DFA-4A89-87EB-49C32662AFE0}</a:tableStyleId>
              </a:tblPr>
              <a:tblGrid>
                <a:gridCol w="3415665"/>
                <a:gridCol w="2407920"/>
                <a:gridCol w="8074660"/>
              </a:tblGrid>
              <a:tr h="365760">
                <a:tc>
                  <a:txBody>
                    <a:bodyPr/>
                    <a:lstStyle/>
                    <a:p>
                      <a:pPr algn="ctr"/>
                      <a:endParaRPr lang="en-IN" dirty="0">
                        <a:latin typeface="Alice" pitchFamily="34" charset="0"/>
                        <a:ea typeface="Alice" pitchFamily="34" charset="0"/>
                      </a:endParaRPr>
                    </a:p>
                  </a:txBody>
                  <a:tcPr/>
                </a:tc>
                <a:tc>
                  <a:txBody>
                    <a:bodyPr/>
                    <a:lstStyle/>
                    <a:p>
                      <a:pPr algn="ctr"/>
                      <a:endParaRPr lang="en-IN" dirty="0">
                        <a:latin typeface="Alice" pitchFamily="34" charset="0"/>
                        <a:ea typeface="Alice" pitchFamily="34" charset="0"/>
                      </a:endParaRPr>
                    </a:p>
                  </a:txBody>
                  <a:tcPr/>
                </a:tc>
                <a:tc>
                  <a:txBody>
                    <a:bodyPr/>
                    <a:lstStyle/>
                    <a:p>
                      <a:pPr algn="ctr"/>
                      <a:endParaRPr lang="en-IN" dirty="0">
                        <a:latin typeface="Alice" pitchFamily="34" charset="0"/>
                        <a:ea typeface="Alice" pitchFamily="34" charset="0"/>
                      </a:endParaRPr>
                    </a:p>
                  </a:txBody>
                  <a:tcPr/>
                </a:tc>
              </a:tr>
              <a:tr h="867410">
                <a:tc>
                  <a:txBody>
                    <a:bodyPr/>
                    <a:lstStyle/>
                    <a:p>
                      <a:endParaRPr lang="en-US" altLang="en-GB" dirty="0">
                        <a:latin typeface="Alice" pitchFamily="34" charset="0"/>
                        <a:ea typeface="Alice" pitchFamily="34" charset="0"/>
                      </a:endParaRPr>
                    </a:p>
                  </a:txBody>
                  <a:tcPr/>
                </a:tc>
                <a:tc>
                  <a:txBody>
                    <a:bodyPr/>
                    <a:lstStyle/>
                    <a:p>
                      <a:endParaRPr lang="en-US" altLang="en-GB" dirty="0">
                        <a:latin typeface="Alice" pitchFamily="34" charset="0"/>
                        <a:ea typeface="Alice" pitchFamily="34" charset="0"/>
                      </a:endParaRPr>
                    </a:p>
                  </a:txBody>
                  <a:tcPr/>
                </a:tc>
                <a:tc>
                  <a:txBody>
                    <a:bodyPr/>
                    <a:lstStyle/>
                    <a:p>
                      <a:endParaRPr lang="en-US" altLang="en-GB" sz="1800" dirty="0">
                        <a:latin typeface="Alice" pitchFamily="34" charset="0"/>
                        <a:ea typeface="Alice" pitchFamily="34" charset="0"/>
                      </a:endParaRPr>
                    </a:p>
                  </a:txBody>
                  <a:tcPr/>
                </a:tc>
              </a:tr>
              <a:tr h="911225">
                <a:tc>
                  <a:txBody>
                    <a:bodyPr/>
                    <a:lstStyle/>
                    <a:p>
                      <a:endParaRPr lang="en-US" altLang="en-GB" dirty="0">
                        <a:latin typeface="Alice" pitchFamily="34" charset="0"/>
                        <a:ea typeface="Alice" pitchFamily="34" charset="0"/>
                      </a:endParaRPr>
                    </a:p>
                  </a:txBody>
                  <a:tcPr/>
                </a:tc>
                <a:tc>
                  <a:txBody>
                    <a:bodyPr/>
                    <a:lstStyle/>
                    <a:p>
                      <a:endParaRPr lang="en-US" altLang="en-GB" dirty="0">
                        <a:latin typeface="Alice" pitchFamily="34" charset="0"/>
                        <a:ea typeface="Alice" pitchFamily="34" charset="0"/>
                      </a:endParaRPr>
                    </a:p>
                  </a:txBody>
                  <a:tcPr/>
                </a:tc>
                <a:tc>
                  <a:txBody>
                    <a:bodyPr/>
                    <a:lstStyle/>
                    <a:p>
                      <a:endParaRPr lang="en-US" altLang="en-GB" sz="1800" dirty="0">
                        <a:latin typeface="Alice" pitchFamily="34" charset="0"/>
                        <a:ea typeface="Alice" pitchFamily="34" charset="0"/>
                      </a:endParaRPr>
                    </a:p>
                  </a:txBody>
                  <a:tcPr/>
                </a:tc>
              </a:tr>
              <a:tr h="941070">
                <a:tc>
                  <a:txBody>
                    <a:bodyPr/>
                    <a:lstStyle/>
                    <a:p>
                      <a:endParaRPr lang="en-US" altLang="en-GB" dirty="0">
                        <a:latin typeface="Alice" pitchFamily="34" charset="0"/>
                        <a:ea typeface="Alice" pitchFamily="34" charset="0"/>
                      </a:endParaRPr>
                    </a:p>
                  </a:txBody>
                  <a:tcPr/>
                </a:tc>
                <a:tc>
                  <a:txBody>
                    <a:bodyPr/>
                    <a:lstStyle/>
                    <a:p>
                      <a:endParaRPr lang="en-US" altLang="en-GB" dirty="0">
                        <a:latin typeface="Alice" pitchFamily="34" charset="0"/>
                        <a:ea typeface="Alice" pitchFamily="34" charset="0"/>
                      </a:endParaRPr>
                    </a:p>
                  </a:txBody>
                  <a:tcPr/>
                </a:tc>
                <a:tc>
                  <a:txBody>
                    <a:bodyPr/>
                    <a:lstStyle/>
                    <a:p>
                      <a:endParaRPr lang="en-US" altLang="en-GB" sz="1800" dirty="0">
                        <a:latin typeface="Alice" pitchFamily="34" charset="0"/>
                        <a:ea typeface="Alice" pitchFamily="34" charset="0"/>
                      </a:endParaRPr>
                    </a:p>
                  </a:txBody>
                  <a:tcPr/>
                </a:tc>
              </a:tr>
              <a:tr h="1497965">
                <a:tc>
                  <a:txBody>
                    <a:bodyPr/>
                    <a:lstStyle/>
                    <a:p>
                      <a:pPr>
                        <a:buNone/>
                      </a:pPr>
                      <a:endParaRPr lang="en-US" altLang="en-GB" dirty="0">
                        <a:latin typeface="Alice" pitchFamily="34" charset="0"/>
                        <a:ea typeface="Alice" pitchFamily="34" charset="0"/>
                      </a:endParaRPr>
                    </a:p>
                  </a:txBody>
                  <a:tcPr/>
                </a:tc>
                <a:tc>
                  <a:txBody>
                    <a:bodyPr/>
                    <a:lstStyle/>
                    <a:p>
                      <a:pPr>
                        <a:buNone/>
                      </a:pPr>
                      <a:endParaRPr lang="en-US" altLang="en-GB" dirty="0">
                        <a:latin typeface="Alice" pitchFamily="34" charset="0"/>
                        <a:ea typeface="Alice" pitchFamily="34" charset="0"/>
                      </a:endParaRPr>
                    </a:p>
                  </a:txBody>
                  <a:tcPr/>
                </a:tc>
                <a:tc>
                  <a:txBody>
                    <a:bodyPr/>
                    <a:lstStyle/>
                    <a:p>
                      <a:pPr>
                        <a:buNone/>
                      </a:pPr>
                      <a:endParaRPr lang="en-US" altLang="en-GB" sz="1800" dirty="0">
                        <a:latin typeface="Alice" pitchFamily="34" charset="0"/>
                        <a:ea typeface="Alice" pitchFamily="34" charset="0"/>
                      </a:endParaRPr>
                    </a:p>
                  </a:txBody>
                  <a:tcPr/>
                </a:tc>
              </a:tr>
            </a:tbl>
          </a:graphicData>
        </a:graphic>
      </p:graphicFrame>
      <p:graphicFrame>
        <p:nvGraphicFramePr>
          <p:cNvPr id="5" name="Table 4"/>
          <p:cNvGraphicFramePr>
            <a:graphicFrameLocks noGrp="1"/>
          </p:cNvGraphicFramePr>
          <p:nvPr>
            <p:custDataLst>
              <p:tags r:id="rId2"/>
            </p:custDataLst>
          </p:nvPr>
        </p:nvGraphicFramePr>
        <p:xfrm>
          <a:off x="366395" y="1258570"/>
          <a:ext cx="13898245" cy="4648835"/>
        </p:xfrm>
        <a:graphic>
          <a:graphicData uri="http://schemas.openxmlformats.org/drawingml/2006/table">
            <a:tbl>
              <a:tblPr firstRow="1" bandRow="1">
                <a:tableStyleId>{21E4AEA4-8DFA-4A89-87EB-49C32662AFE0}</a:tableStyleId>
              </a:tblPr>
              <a:tblGrid>
                <a:gridCol w="3415665"/>
                <a:gridCol w="2407920"/>
                <a:gridCol w="8074660"/>
              </a:tblGrid>
              <a:tr h="365760">
                <a:tc>
                  <a:txBody>
                    <a:bodyPr/>
                    <a:lstStyle/>
                    <a:p>
                      <a:pPr algn="ctr"/>
                      <a:r>
                        <a:rPr lang="en-US" dirty="0">
                          <a:latin typeface="Alice" pitchFamily="34" charset="0"/>
                          <a:ea typeface="Alice" pitchFamily="34" charset="0"/>
                        </a:rPr>
                        <a:t>TITLE</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AUTHOR(S)</a:t>
                      </a:r>
                      <a:endParaRPr lang="en-IN" dirty="0">
                        <a:latin typeface="Alice" pitchFamily="34" charset="0"/>
                        <a:ea typeface="Alice" pitchFamily="34" charset="0"/>
                      </a:endParaRPr>
                    </a:p>
                  </a:txBody>
                  <a:tcPr/>
                </a:tc>
                <a:tc>
                  <a:txBody>
                    <a:bodyPr/>
                    <a:lstStyle/>
                    <a:p>
                      <a:pPr algn="ctr"/>
                      <a:r>
                        <a:rPr lang="en-US" dirty="0">
                          <a:latin typeface="Alice" pitchFamily="34" charset="0"/>
                          <a:ea typeface="Alice" pitchFamily="34" charset="0"/>
                        </a:rPr>
                        <a:t>ABSTRACT</a:t>
                      </a:r>
                      <a:endParaRPr lang="en-IN" dirty="0">
                        <a:latin typeface="Alice" pitchFamily="34" charset="0"/>
                        <a:ea typeface="Alice" pitchFamily="34" charset="0"/>
                      </a:endParaRPr>
                    </a:p>
                  </a:txBody>
                  <a:tcPr/>
                </a:tc>
              </a:tr>
              <a:tr h="1279525">
                <a:tc>
                  <a:txBody>
                    <a:bodyPr/>
                    <a:lstStyle/>
                    <a:p>
                      <a:r>
                        <a:rPr lang="en-US" b="1" dirty="0"/>
                        <a:t>Personalized Diet Recommendation System Using Machine Learning</a:t>
                      </a:r>
                      <a:endParaRPr lang="en-US" altLang="en-GB" b="1" dirty="0">
                        <a:latin typeface="Alice" pitchFamily="34" charset="0"/>
                        <a:ea typeface="Alice" pitchFamily="34" charset="0"/>
                      </a:endParaRPr>
                    </a:p>
                  </a:txBody>
                  <a:tcPr/>
                </a:tc>
                <a:tc>
                  <a:txBody>
                    <a:bodyPr/>
                    <a:lstStyle/>
                    <a:p>
                      <a:r>
                        <a:rPr lang="en-US" dirty="0"/>
                        <a:t>D. Navya Narayana Kumari, T. Praveen Satya, et al. [2023]</a:t>
                      </a:r>
                      <a:endParaRPr lang="en-US" altLang="en-GB" dirty="0">
                        <a:latin typeface="Alice" pitchFamily="34" charset="0"/>
                        <a:ea typeface="Alice" pitchFamily="34" charset="0"/>
                      </a:endParaRPr>
                    </a:p>
                  </a:txBody>
                  <a:tcPr/>
                </a:tc>
                <a:tc>
                  <a:txBody>
                    <a:bodyPr/>
                    <a:lstStyle/>
                    <a:p>
                      <a:r>
                        <a:rPr lang="en-US" dirty="0"/>
                        <a:t>Focuses on developing a personalized diet recommendation system using machine learning techniques to suggest meal plans based on BMI, dietary restrictions, and health goals​</a:t>
                      </a:r>
                      <a:r>
                        <a:rPr lang="en-US" altLang="en-GB" sz="1800" dirty="0">
                          <a:latin typeface="Alice" pitchFamily="34" charset="0"/>
                          <a:ea typeface="Alice" pitchFamily="34" charset="0"/>
                        </a:rPr>
                        <a:t>.</a:t>
                      </a:r>
                      <a:endParaRPr lang="en-US" altLang="en-GB" sz="1800" dirty="0">
                        <a:latin typeface="Alice" pitchFamily="34" charset="0"/>
                        <a:ea typeface="Alice" pitchFamily="34" charset="0"/>
                      </a:endParaRPr>
                    </a:p>
                  </a:txBody>
                  <a:tcPr/>
                </a:tc>
              </a:tr>
              <a:tr h="1401445">
                <a:tc>
                  <a:txBody>
                    <a:bodyPr/>
                    <a:lstStyle/>
                    <a:p>
                      <a:r>
                        <a:rPr lang="en-US" b="1" dirty="0"/>
                        <a:t>AI CHEF: An Intelligent Culinary Expert Using Deep Learning</a:t>
                      </a:r>
                      <a:endParaRPr lang="en-US" altLang="en-GB" b="1" dirty="0">
                        <a:latin typeface="Alice" pitchFamily="34" charset="0"/>
                        <a:ea typeface="Alice" pitchFamily="34" charset="0"/>
                      </a:endParaRPr>
                    </a:p>
                  </a:txBody>
                  <a:tcPr/>
                </a:tc>
                <a:tc>
                  <a:txBody>
                    <a:bodyPr/>
                    <a:lstStyle/>
                    <a:p>
                      <a:r>
                        <a:rPr lang="en-US" dirty="0" err="1"/>
                        <a:t>Hitha</a:t>
                      </a:r>
                      <a:r>
                        <a:rPr lang="en-US" dirty="0"/>
                        <a:t> U </a:t>
                      </a:r>
                      <a:r>
                        <a:rPr lang="en-US" dirty="0" err="1"/>
                        <a:t>Karkera</a:t>
                      </a:r>
                      <a:r>
                        <a:rPr lang="en-US" dirty="0"/>
                        <a:t>, Sripada Adiga, et al. [2024]</a:t>
                      </a:r>
                      <a:endParaRPr lang="en-US" altLang="en-GB" dirty="0">
                        <a:latin typeface="Alice" pitchFamily="34" charset="0"/>
                        <a:ea typeface="Alice" pitchFamily="34" charset="0"/>
                      </a:endParaRPr>
                    </a:p>
                  </a:txBody>
                  <a:tcPr/>
                </a:tc>
                <a:tc>
                  <a:txBody>
                    <a:bodyPr/>
                    <a:lstStyle/>
                    <a:p>
                      <a:r>
                        <a:rPr lang="en-US" dirty="0"/>
                        <a:t>AI-powered desktop application for recipe recommendations, leveraging deep learning and image recognition to assist users in cooking</a:t>
                      </a:r>
                      <a:r>
                        <a:rPr lang="en-US" altLang="en-GB" sz="1800" dirty="0">
                          <a:latin typeface="Alice" pitchFamily="34" charset="0"/>
                          <a:ea typeface="Alice" pitchFamily="34" charset="0"/>
                        </a:rPr>
                        <a:t>.</a:t>
                      </a:r>
                      <a:endParaRPr lang="en-US" altLang="en-GB" sz="1800" dirty="0">
                        <a:latin typeface="Alice" pitchFamily="34" charset="0"/>
                        <a:ea typeface="Alice" pitchFamily="34" charset="0"/>
                      </a:endParaRPr>
                    </a:p>
                  </a:txBody>
                  <a:tcPr/>
                </a:tc>
              </a:tr>
              <a:tr h="1602105">
                <a:tc>
                  <a:txBody>
                    <a:bodyPr/>
                    <a:lstStyle/>
                    <a:p>
                      <a:r>
                        <a:rPr lang="en-US" b="1" dirty="0"/>
                        <a:t>Artificial Intelligence and Machine Learning Technologies for Personalized Nutrition: A Review</a:t>
                      </a:r>
                      <a:endParaRPr lang="en-US" altLang="en-GB" b="1" dirty="0">
                        <a:latin typeface="Alice" pitchFamily="34" charset="0"/>
                        <a:ea typeface="Alice" pitchFamily="34" charset="0"/>
                      </a:endParaRPr>
                    </a:p>
                  </a:txBody>
                  <a:tcPr/>
                </a:tc>
                <a:tc>
                  <a:txBody>
                    <a:bodyPr/>
                    <a:lstStyle/>
                    <a:p>
                      <a:r>
                        <a:rPr lang="en-US" dirty="0"/>
                        <a:t>Dimitris </a:t>
                      </a:r>
                      <a:r>
                        <a:rPr lang="en-US" dirty="0" err="1"/>
                        <a:t>Tsolakidis</a:t>
                      </a:r>
                      <a:r>
                        <a:rPr lang="en-US" dirty="0"/>
                        <a:t>, </a:t>
                      </a:r>
                      <a:r>
                        <a:rPr lang="en-US" dirty="0" err="1"/>
                        <a:t>Lazaros</a:t>
                      </a:r>
                      <a:r>
                        <a:rPr lang="en-US" dirty="0"/>
                        <a:t> P. </a:t>
                      </a:r>
                      <a:r>
                        <a:rPr lang="en-US" dirty="0" err="1"/>
                        <a:t>Gymnopoulos</a:t>
                      </a:r>
                      <a:r>
                        <a:rPr lang="en-US" dirty="0"/>
                        <a:t>, et al. [2024]</a:t>
                      </a:r>
                      <a:endParaRPr lang="en-US" altLang="en-GB" dirty="0">
                        <a:latin typeface="Alice" pitchFamily="34" charset="0"/>
                        <a:ea typeface="Alice" pitchFamily="34" charset="0"/>
                      </a:endParaRPr>
                    </a:p>
                  </a:txBody>
                  <a:tcPr/>
                </a:tc>
                <a:tc>
                  <a:txBody>
                    <a:bodyPr/>
                    <a:lstStyle/>
                    <a:p>
                      <a:r>
                        <a:rPr lang="en-US" dirty="0"/>
                        <a:t>Provides a comprehensive review of AI and ML applications in personalized nutrition, covering data-driven recommendation systems and dietary analysis​</a:t>
                      </a:r>
                      <a:r>
                        <a:rPr lang="en-US" altLang="en-GB" sz="1800" dirty="0">
                          <a:latin typeface="Alice" pitchFamily="34" charset="0"/>
                          <a:ea typeface="Alice" pitchFamily="34" charset="0"/>
                        </a:rPr>
                        <a:t>.</a:t>
                      </a:r>
                      <a:endParaRPr lang="en-US" altLang="en-GB" sz="1800" dirty="0">
                        <a:latin typeface="Alice" pitchFamily="34" charset="0"/>
                        <a:ea typeface="Alice" pitchFamily="34" charset="0"/>
                      </a:endParaRPr>
                    </a:p>
                  </a:txBody>
                  <a:tcPr/>
                </a:tc>
              </a:tr>
            </a:tbl>
          </a:graphicData>
        </a:graphic>
      </p:graphicFrame>
    </p:spTree>
  </p:cSld>
  <p:clrMapOvr>
    <a:masterClrMapping/>
  </p:clrMapOvr>
</p:sld>
</file>

<file path=ppt/tags/tag1.xml><?xml version="1.0" encoding="utf-8"?>
<p:tagLst xmlns:p="http://schemas.openxmlformats.org/presentationml/2006/main">
  <p:tag name="TABLE_ENDDRAG_ORIGIN_RECT" val="1094*508"/>
  <p:tag name="TABLE_ENDDRAG_RECT" val="28*99*1094*508"/>
</p:tagLst>
</file>

<file path=ppt/tags/tag2.xml><?xml version="1.0" encoding="utf-8"?>
<p:tagLst xmlns:p="http://schemas.openxmlformats.org/presentationml/2006/main">
  <p:tag name="TABLE_ENDDRAG_ORIGIN_RECT" val="1094*488"/>
  <p:tag name="TABLE_ENDDRAG_RECT" val="27*80*1094*488"/>
</p:tagLst>
</file>

<file path=ppt/tags/tag3.xml><?xml version="1.0" encoding="utf-8"?>
<p:tagLst xmlns:p="http://schemas.openxmlformats.org/presentationml/2006/main">
  <p:tag name="TABLE_ENDDRAG_ORIGIN_RECT" val="1094*508"/>
  <p:tag name="TABLE_ENDDRAG_RECT" val="28*99*1094*508"/>
</p:tagLst>
</file>

<file path=ppt/tags/tag4.xml><?xml version="1.0" encoding="utf-8"?>
<p:tagLst xmlns:p="http://schemas.openxmlformats.org/presentationml/2006/main">
  <p:tag name="TABLE_ENDDRAG_ORIGIN_RECT" val="1094*488"/>
  <p:tag name="TABLE_ENDDRAG_RECT" val="27*80*1094*488"/>
</p:tagLst>
</file>

<file path=ppt/tags/tag5.xml><?xml version="1.0" encoding="utf-8"?>
<p:tagLst xmlns:p="http://schemas.openxmlformats.org/presentationml/2006/main">
  <p:tag name="TABLE_ENDDRAG_ORIGIN_RECT" val="1094*508"/>
  <p:tag name="TABLE_ENDDRAG_RECT" val="28*99*1094*508"/>
</p:tagLst>
</file>

<file path=ppt/tags/tag6.xml><?xml version="1.0" encoding="utf-8"?>
<p:tagLst xmlns:p="http://schemas.openxmlformats.org/presentationml/2006/main">
  <p:tag name="TABLE_ENDDRAG_ORIGIN_RECT" val="1094*353"/>
  <p:tag name="TABLE_ENDDRAG_RECT" val="28*99*1094*353"/>
</p:tagLst>
</file>

<file path=ppt/tags/tag7.xml><?xml version="1.0" encoding="utf-8"?>
<p:tagLst xmlns:p="http://schemas.openxmlformats.org/presentationml/2006/main">
  <p:tag name="TABLE_ENDDRAG_ORIGIN_RECT" val="1094*508"/>
  <p:tag name="TABLE_ENDDRAG_RECT" val="28*99*1094*5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14261</Words>
  <Application>WPS Slides</Application>
  <PresentationFormat>Custom</PresentationFormat>
  <Paragraphs>397</Paragraphs>
  <Slides>31</Slides>
  <Notes>29</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31</vt:i4>
      </vt:variant>
    </vt:vector>
  </HeadingPairs>
  <TitlesOfParts>
    <vt:vector size="51" baseType="lpstr">
      <vt:lpstr>Arial</vt:lpstr>
      <vt:lpstr>SimSun</vt:lpstr>
      <vt:lpstr>Wingdings</vt:lpstr>
      <vt:lpstr>Times New Roman</vt:lpstr>
      <vt:lpstr>Merriweather</vt:lpstr>
      <vt:lpstr>Source Sans Pro Bold</vt:lpstr>
      <vt:lpstr>Source Sans Pro Bold</vt:lpstr>
      <vt:lpstr>Source Sans Pro Bold</vt:lpstr>
      <vt:lpstr>Alice</vt:lpstr>
      <vt:lpstr>Segoe Print</vt:lpstr>
      <vt:lpstr>Merriweather</vt:lpstr>
      <vt:lpstr>Wingdings</vt:lpstr>
      <vt:lpstr>Merriweather</vt:lpstr>
      <vt:lpstr>Alice</vt:lpstr>
      <vt:lpstr>Microsoft YaHei</vt:lpstr>
      <vt:lpstr>Arial Unicode MS</vt:lpstr>
      <vt:lpstr>Calibri</vt:lpstr>
      <vt:lpstr>Calibri Light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Atharva Rai</cp:lastModifiedBy>
  <cp:revision>82</cp:revision>
  <dcterms:created xsi:type="dcterms:W3CDTF">2025-01-26T12:26:00Z</dcterms:created>
  <dcterms:modified xsi:type="dcterms:W3CDTF">2025-04-16T01:22:40Z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3F44A4BA05B44D66BDC13F2D70C8C038_12</vt:lpwstr>
  </property>
  <property fmtid="{D5CDD505-2E9C-101B-9397-08002B2CF9AE}" pid="3" name="KSOProductBuildVer">
    <vt:lpwstr>1033-12.2.0.20795</vt:lpwstr>
  </property>
</Properties>
</file>